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40"/>
  </p:handoutMasterIdLst>
  <p:sldIdLst>
    <p:sldId id="256" r:id="rId2"/>
    <p:sldId id="263" r:id="rId3"/>
    <p:sldId id="349" r:id="rId4"/>
    <p:sldId id="364" r:id="rId5"/>
    <p:sldId id="366" r:id="rId6"/>
    <p:sldId id="365" r:id="rId7"/>
    <p:sldId id="339" r:id="rId8"/>
    <p:sldId id="350" r:id="rId9"/>
    <p:sldId id="268" r:id="rId10"/>
    <p:sldId id="269" r:id="rId11"/>
    <p:sldId id="351" r:id="rId12"/>
    <p:sldId id="279" r:id="rId13"/>
    <p:sldId id="270" r:id="rId14"/>
    <p:sldId id="352" r:id="rId15"/>
    <p:sldId id="353" r:id="rId16"/>
    <p:sldId id="355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14" r:id="rId26"/>
    <p:sldId id="354" r:id="rId27"/>
    <p:sldId id="280" r:id="rId28"/>
    <p:sldId id="281" r:id="rId29"/>
    <p:sldId id="356" r:id="rId30"/>
    <p:sldId id="358" r:id="rId31"/>
    <p:sldId id="282" r:id="rId32"/>
    <p:sldId id="283" r:id="rId33"/>
    <p:sldId id="284" r:id="rId34"/>
    <p:sldId id="387" r:id="rId35"/>
    <p:sldId id="285" r:id="rId36"/>
    <p:sldId id="286" r:id="rId37"/>
    <p:sldId id="287" r:id="rId38"/>
    <p:sldId id="288" r:id="rId39"/>
    <p:sldId id="315" r:id="rId40"/>
    <p:sldId id="289" r:id="rId41"/>
    <p:sldId id="359" r:id="rId42"/>
    <p:sldId id="290" r:id="rId43"/>
    <p:sldId id="291" r:id="rId44"/>
    <p:sldId id="292" r:id="rId45"/>
    <p:sldId id="293" r:id="rId46"/>
    <p:sldId id="294" r:id="rId47"/>
    <p:sldId id="295" r:id="rId48"/>
    <p:sldId id="388" r:id="rId49"/>
    <p:sldId id="296" r:id="rId50"/>
    <p:sldId id="404" r:id="rId51"/>
    <p:sldId id="297" r:id="rId52"/>
    <p:sldId id="362" r:id="rId53"/>
    <p:sldId id="392" r:id="rId54"/>
    <p:sldId id="361" r:id="rId55"/>
    <p:sldId id="396" r:id="rId56"/>
    <p:sldId id="298" r:id="rId57"/>
    <p:sldId id="299" r:id="rId58"/>
    <p:sldId id="368" r:id="rId59"/>
    <p:sldId id="393" r:id="rId60"/>
    <p:sldId id="394" r:id="rId61"/>
    <p:sldId id="395" r:id="rId62"/>
    <p:sldId id="371" r:id="rId63"/>
    <p:sldId id="369" r:id="rId64"/>
    <p:sldId id="402" r:id="rId65"/>
    <p:sldId id="403" r:id="rId66"/>
    <p:sldId id="370" r:id="rId67"/>
    <p:sldId id="300" r:id="rId68"/>
    <p:sldId id="301" r:id="rId69"/>
    <p:sldId id="372" r:id="rId70"/>
    <p:sldId id="302" r:id="rId71"/>
    <p:sldId id="303" r:id="rId72"/>
    <p:sldId id="363" r:id="rId73"/>
    <p:sldId id="264" r:id="rId74"/>
    <p:sldId id="340" r:id="rId75"/>
    <p:sldId id="341" r:id="rId76"/>
    <p:sldId id="342" r:id="rId77"/>
    <p:sldId id="373" r:id="rId78"/>
    <p:sldId id="343" r:id="rId79"/>
    <p:sldId id="344" r:id="rId80"/>
    <p:sldId id="345" r:id="rId81"/>
    <p:sldId id="306" r:id="rId82"/>
    <p:sldId id="374" r:id="rId83"/>
    <p:sldId id="307" r:id="rId84"/>
    <p:sldId id="308" r:id="rId85"/>
    <p:sldId id="309" r:id="rId86"/>
    <p:sldId id="310" r:id="rId87"/>
    <p:sldId id="311" r:id="rId88"/>
    <p:sldId id="389" r:id="rId89"/>
    <p:sldId id="397" r:id="rId90"/>
    <p:sldId id="390" r:id="rId91"/>
    <p:sldId id="312" r:id="rId92"/>
    <p:sldId id="313" r:id="rId93"/>
    <p:sldId id="265" r:id="rId94"/>
    <p:sldId id="316" r:id="rId95"/>
    <p:sldId id="317" r:id="rId96"/>
    <p:sldId id="318" r:id="rId97"/>
    <p:sldId id="391" r:id="rId98"/>
    <p:sldId id="266" r:id="rId99"/>
    <p:sldId id="367" r:id="rId100"/>
    <p:sldId id="347" r:id="rId101"/>
    <p:sldId id="319" r:id="rId102"/>
    <p:sldId id="320" r:id="rId103"/>
    <p:sldId id="321" r:id="rId104"/>
    <p:sldId id="323" r:id="rId105"/>
    <p:sldId id="324" r:id="rId106"/>
    <p:sldId id="325" r:id="rId107"/>
    <p:sldId id="326" r:id="rId108"/>
    <p:sldId id="327" r:id="rId109"/>
    <p:sldId id="328" r:id="rId110"/>
    <p:sldId id="329" r:id="rId111"/>
    <p:sldId id="330" r:id="rId112"/>
    <p:sldId id="331" r:id="rId113"/>
    <p:sldId id="332" r:id="rId114"/>
    <p:sldId id="357" r:id="rId115"/>
    <p:sldId id="334" r:id="rId116"/>
    <p:sldId id="335" r:id="rId117"/>
    <p:sldId id="336" r:id="rId118"/>
    <p:sldId id="337" r:id="rId119"/>
    <p:sldId id="338" r:id="rId120"/>
    <p:sldId id="346" r:id="rId121"/>
    <p:sldId id="375" r:id="rId122"/>
    <p:sldId id="378" r:id="rId123"/>
    <p:sldId id="380" r:id="rId124"/>
    <p:sldId id="379" r:id="rId125"/>
    <p:sldId id="381" r:id="rId126"/>
    <p:sldId id="382" r:id="rId127"/>
    <p:sldId id="383" r:id="rId128"/>
    <p:sldId id="384" r:id="rId129"/>
    <p:sldId id="385" r:id="rId130"/>
    <p:sldId id="386" r:id="rId131"/>
    <p:sldId id="376" r:id="rId132"/>
    <p:sldId id="377" r:id="rId133"/>
    <p:sldId id="399" r:id="rId134"/>
    <p:sldId id="398" r:id="rId135"/>
    <p:sldId id="405" r:id="rId136"/>
    <p:sldId id="406" r:id="rId137"/>
    <p:sldId id="400" r:id="rId138"/>
    <p:sldId id="401" r:id="rId139"/>
  </p:sldIdLst>
  <p:sldSz cx="12192000" cy="6858000"/>
  <p:notesSz cx="6858000" cy="9144000"/>
  <p:embeddedFontLst>
    <p:embeddedFont>
      <p:font typeface="Calibri" panose="020F0502020204030204" pitchFamily="34" charset="0"/>
      <p:regular r:id="rId141"/>
      <p:bold r:id="rId142"/>
      <p:italic r:id="rId143"/>
      <p:boldItalic r:id="rId144"/>
    </p:embeddedFont>
    <p:embeddedFont>
      <p:font typeface="Montserrat Medium" panose="020B0604020202020204" charset="-18"/>
      <p:regular r:id="rId145"/>
      <p:italic r:id="rId146"/>
    </p:embeddedFont>
    <p:embeddedFont>
      <p:font typeface="Montserrat" panose="020B0604020202020204" charset="-18"/>
      <p:regular r:id="rId147"/>
      <p:bold r:id="rId148"/>
      <p:italic r:id="rId149"/>
      <p:boldItalic r:id="rId150"/>
    </p:embeddedFont>
    <p:embeddedFont>
      <p:font typeface="Montserrat ExtraBold" panose="020B0604020202020204" charset="-18"/>
      <p:bold r:id="rId151"/>
      <p:boldItalic r:id="rId1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2902EF"/>
    <a:srgbClr val="125FDC"/>
    <a:srgbClr val="FFFFFF"/>
    <a:srgbClr val="FF3D01"/>
    <a:srgbClr val="031665"/>
    <a:srgbClr val="000000"/>
    <a:srgbClr val="49D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4" autoAdjust="0"/>
    <p:restoredTop sz="94620" autoAdjust="0"/>
  </p:normalViewPr>
  <p:slideViewPr>
    <p:cSldViewPr snapToGrid="0">
      <p:cViewPr varScale="1">
        <p:scale>
          <a:sx n="114" d="100"/>
          <a:sy n="114" d="100"/>
        </p:scale>
        <p:origin x="13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92"/>
    </p:cViewPr>
  </p:sorter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4.fntdata"/><Relationship Id="rId149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10.fntdata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handoutMaster" Target="handoutMasters/handoutMaster1.xml"/><Relationship Id="rId145" Type="http://schemas.openxmlformats.org/officeDocument/2006/relationships/font" Target="fonts/font5.fntdata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font" Target="fonts/font3.fntdata"/><Relationship Id="rId148" Type="http://schemas.openxmlformats.org/officeDocument/2006/relationships/font" Target="fonts/font8.fntdata"/><Relationship Id="rId151" Type="http://schemas.openxmlformats.org/officeDocument/2006/relationships/font" Target="fonts/font11.fntdata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1.fntdata"/><Relationship Id="rId14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13145F2-28B6-B4F7-4140-5E9804F3F7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96FF1AE-B8A3-071A-C73B-2D6A0D8A99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86626-074D-4503-903B-EFFFCA5A6EB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A9F51A-E3ED-D10F-99A9-A3AAFCB45E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6E7EAE0-5BF3-FF16-9BC9-EC8F3C8043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6C124-1226-4C76-9F60-0B4623C7C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97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9363EC56-673F-FDBF-F978-00F1BD59F3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212" y="-1185195"/>
            <a:ext cx="9037964" cy="9038660"/>
          </a:xfrm>
          <a:custGeom>
            <a:avLst/>
            <a:gdLst>
              <a:gd name="connsiteX0" fmla="*/ 4518982 w 9037964"/>
              <a:gd name="connsiteY0" fmla="*/ 0 h 9038660"/>
              <a:gd name="connsiteX1" fmla="*/ 4597382 w 9037964"/>
              <a:gd name="connsiteY1" fmla="*/ 33826 h 9038660"/>
              <a:gd name="connsiteX2" fmla="*/ 9004145 w 9037964"/>
              <a:gd name="connsiteY2" fmla="*/ 4437329 h 9038660"/>
              <a:gd name="connsiteX3" fmla="*/ 9004145 w 9037964"/>
              <a:gd name="connsiteY3" fmla="*/ 4601333 h 9038660"/>
              <a:gd name="connsiteX4" fmla="*/ 4597382 w 9037964"/>
              <a:gd name="connsiteY4" fmla="*/ 9004835 h 9038660"/>
              <a:gd name="connsiteX5" fmla="*/ 4437508 w 9037964"/>
              <a:gd name="connsiteY5" fmla="*/ 9004835 h 9038660"/>
              <a:gd name="connsiteX6" fmla="*/ 30745 w 9037964"/>
              <a:gd name="connsiteY6" fmla="*/ 4601333 h 9038660"/>
              <a:gd name="connsiteX7" fmla="*/ 30745 w 9037964"/>
              <a:gd name="connsiteY7" fmla="*/ 4437329 h 9038660"/>
              <a:gd name="connsiteX8" fmla="*/ 4437508 w 9037964"/>
              <a:gd name="connsiteY8" fmla="*/ 33826 h 9038660"/>
              <a:gd name="connsiteX9" fmla="*/ 4518982 w 9037964"/>
              <a:gd name="connsiteY9" fmla="*/ 0 h 903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7964" h="9038660">
                <a:moveTo>
                  <a:pt x="4518982" y="0"/>
                </a:moveTo>
                <a:cubicBezTo>
                  <a:pt x="4548190" y="0"/>
                  <a:pt x="4576885" y="11276"/>
                  <a:pt x="4597382" y="33826"/>
                </a:cubicBezTo>
                <a:cubicBezTo>
                  <a:pt x="9004145" y="4437329"/>
                  <a:pt x="9004145" y="4437329"/>
                  <a:pt x="9004145" y="4437329"/>
                </a:cubicBezTo>
                <a:cubicBezTo>
                  <a:pt x="9049237" y="4482430"/>
                  <a:pt x="9049237" y="4556232"/>
                  <a:pt x="9004145" y="4601333"/>
                </a:cubicBezTo>
                <a:cubicBezTo>
                  <a:pt x="4597382" y="9004835"/>
                  <a:pt x="4597382" y="9004835"/>
                  <a:pt x="4597382" y="9004835"/>
                </a:cubicBezTo>
                <a:cubicBezTo>
                  <a:pt x="4556388" y="9049936"/>
                  <a:pt x="4482600" y="9049936"/>
                  <a:pt x="4437508" y="9004835"/>
                </a:cubicBezTo>
                <a:cubicBezTo>
                  <a:pt x="30745" y="4601333"/>
                  <a:pt x="30745" y="4601333"/>
                  <a:pt x="30745" y="4601333"/>
                </a:cubicBezTo>
                <a:cubicBezTo>
                  <a:pt x="-10248" y="4556232"/>
                  <a:pt x="-10248" y="4482430"/>
                  <a:pt x="30745" y="4437329"/>
                </a:cubicBezTo>
                <a:cubicBezTo>
                  <a:pt x="4437508" y="33826"/>
                  <a:pt x="4437508" y="33826"/>
                  <a:pt x="4437508" y="33826"/>
                </a:cubicBezTo>
                <a:cubicBezTo>
                  <a:pt x="4460054" y="11276"/>
                  <a:pt x="4489774" y="0"/>
                  <a:pt x="45189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EEEA8BFF-4B42-367C-9FCD-5C0DA7FC8C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16652" y="4629597"/>
            <a:ext cx="4704375" cy="4702277"/>
          </a:xfrm>
          <a:custGeom>
            <a:avLst/>
            <a:gdLst>
              <a:gd name="connsiteX0" fmla="*/ 2352580 w 4704375"/>
              <a:gd name="connsiteY0" fmla="*/ 0 h 4702277"/>
              <a:gd name="connsiteX1" fmla="*/ 2427787 w 4704375"/>
              <a:gd name="connsiteY1" fmla="*/ 32894 h 4702277"/>
              <a:gd name="connsiteX2" fmla="*/ 4671472 w 4704375"/>
              <a:gd name="connsiteY2" fmla="*/ 2275952 h 4702277"/>
              <a:gd name="connsiteX3" fmla="*/ 4671472 w 4704375"/>
              <a:gd name="connsiteY3" fmla="*/ 2426325 h 4702277"/>
              <a:gd name="connsiteX4" fmla="*/ 2427787 w 4704375"/>
              <a:gd name="connsiteY4" fmla="*/ 4669384 h 4702277"/>
              <a:gd name="connsiteX5" fmla="*/ 2277372 w 4704375"/>
              <a:gd name="connsiteY5" fmla="*/ 4669384 h 4702277"/>
              <a:gd name="connsiteX6" fmla="*/ 30553 w 4704375"/>
              <a:gd name="connsiteY6" fmla="*/ 2426325 h 4702277"/>
              <a:gd name="connsiteX7" fmla="*/ 30553 w 4704375"/>
              <a:gd name="connsiteY7" fmla="*/ 2275952 h 4702277"/>
              <a:gd name="connsiteX8" fmla="*/ 2277372 w 4704375"/>
              <a:gd name="connsiteY8" fmla="*/ 32894 h 4702277"/>
              <a:gd name="connsiteX9" fmla="*/ 2352580 w 4704375"/>
              <a:gd name="connsiteY9" fmla="*/ 0 h 470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04375" h="4702277">
                <a:moveTo>
                  <a:pt x="2352580" y="0"/>
                </a:moveTo>
                <a:cubicBezTo>
                  <a:pt x="2379999" y="0"/>
                  <a:pt x="2407419" y="10965"/>
                  <a:pt x="2427787" y="32894"/>
                </a:cubicBezTo>
                <a:cubicBezTo>
                  <a:pt x="4671472" y="2275952"/>
                  <a:pt x="4671472" y="2275952"/>
                  <a:pt x="4671472" y="2275952"/>
                </a:cubicBezTo>
                <a:cubicBezTo>
                  <a:pt x="4715343" y="2316678"/>
                  <a:pt x="4715343" y="2385599"/>
                  <a:pt x="4671472" y="2426325"/>
                </a:cubicBezTo>
                <a:cubicBezTo>
                  <a:pt x="2427787" y="4669384"/>
                  <a:pt x="2427787" y="4669384"/>
                  <a:pt x="2427787" y="4669384"/>
                </a:cubicBezTo>
                <a:cubicBezTo>
                  <a:pt x="2387050" y="4713242"/>
                  <a:pt x="2318110" y="4713242"/>
                  <a:pt x="2277372" y="4669384"/>
                </a:cubicBezTo>
                <a:cubicBezTo>
                  <a:pt x="30553" y="2426325"/>
                  <a:pt x="30553" y="2426325"/>
                  <a:pt x="30553" y="2426325"/>
                </a:cubicBezTo>
                <a:cubicBezTo>
                  <a:pt x="-10184" y="2385599"/>
                  <a:pt x="-10184" y="2316678"/>
                  <a:pt x="30553" y="2275952"/>
                </a:cubicBezTo>
                <a:cubicBezTo>
                  <a:pt x="2277372" y="32894"/>
                  <a:pt x="2277372" y="32894"/>
                  <a:pt x="2277372" y="32894"/>
                </a:cubicBezTo>
                <a:cubicBezTo>
                  <a:pt x="2297741" y="10965"/>
                  <a:pt x="2325160" y="0"/>
                  <a:pt x="23525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EC327745-ED7E-0EB4-A513-D46E76FA87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24953" y="0"/>
            <a:ext cx="2667047" cy="3643307"/>
          </a:xfrm>
          <a:custGeom>
            <a:avLst/>
            <a:gdLst>
              <a:gd name="connsiteX0" fmla="*/ 0 w 2667047"/>
              <a:gd name="connsiteY0" fmla="*/ 0 h 3643307"/>
              <a:gd name="connsiteX1" fmla="*/ 2667047 w 2667047"/>
              <a:gd name="connsiteY1" fmla="*/ 0 h 3643307"/>
              <a:gd name="connsiteX2" fmla="*/ 2667047 w 2667047"/>
              <a:gd name="connsiteY2" fmla="*/ 3643307 h 3643307"/>
              <a:gd name="connsiteX3" fmla="*/ 0 w 2667047"/>
              <a:gd name="connsiteY3" fmla="*/ 3643307 h 3643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47" h="3643307">
                <a:moveTo>
                  <a:pt x="0" y="0"/>
                </a:moveTo>
                <a:lnTo>
                  <a:pt x="2667047" y="0"/>
                </a:lnTo>
                <a:lnTo>
                  <a:pt x="2667047" y="3643307"/>
                </a:lnTo>
                <a:lnTo>
                  <a:pt x="0" y="364330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289C20AE-F4F5-2C1F-7ACF-A08D46BB8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15847" y="1706015"/>
            <a:ext cx="2351314" cy="3087914"/>
          </a:xfrm>
          <a:custGeom>
            <a:avLst/>
            <a:gdLst>
              <a:gd name="connsiteX0" fmla="*/ 0 w 2351314"/>
              <a:gd name="connsiteY0" fmla="*/ 0 h 3087914"/>
              <a:gd name="connsiteX1" fmla="*/ 2351314 w 2351314"/>
              <a:gd name="connsiteY1" fmla="*/ 0 h 3087914"/>
              <a:gd name="connsiteX2" fmla="*/ 2351314 w 2351314"/>
              <a:gd name="connsiteY2" fmla="*/ 3087914 h 3087914"/>
              <a:gd name="connsiteX3" fmla="*/ 0 w 2351314"/>
              <a:gd name="connsiteY3" fmla="*/ 3087914 h 3087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314" h="3087914">
                <a:moveTo>
                  <a:pt x="0" y="0"/>
                </a:moveTo>
                <a:lnTo>
                  <a:pt x="2351314" y="0"/>
                </a:lnTo>
                <a:lnTo>
                  <a:pt x="2351314" y="3087914"/>
                </a:lnTo>
                <a:lnTo>
                  <a:pt x="0" y="30879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47DC8E53-88F4-03CC-2776-03C8DE663C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60649" y="3225804"/>
            <a:ext cx="2194013" cy="3160479"/>
          </a:xfrm>
          <a:custGeom>
            <a:avLst/>
            <a:gdLst>
              <a:gd name="connsiteX0" fmla="*/ 0 w 2194013"/>
              <a:gd name="connsiteY0" fmla="*/ 0 h 3160479"/>
              <a:gd name="connsiteX1" fmla="*/ 2194013 w 2194013"/>
              <a:gd name="connsiteY1" fmla="*/ 0 h 3160479"/>
              <a:gd name="connsiteX2" fmla="*/ 2194013 w 2194013"/>
              <a:gd name="connsiteY2" fmla="*/ 3160479 h 3160479"/>
              <a:gd name="connsiteX3" fmla="*/ 0 w 2194013"/>
              <a:gd name="connsiteY3" fmla="*/ 3160479 h 316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4013" h="3160479">
                <a:moveTo>
                  <a:pt x="0" y="0"/>
                </a:moveTo>
                <a:lnTo>
                  <a:pt x="2194013" y="0"/>
                </a:lnTo>
                <a:lnTo>
                  <a:pt x="2194013" y="3160479"/>
                </a:lnTo>
                <a:lnTo>
                  <a:pt x="0" y="31604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C91B8C03-2F26-8385-674F-D65ECECF5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7769" y="3213099"/>
            <a:ext cx="1447800" cy="1447800"/>
          </a:xfrm>
          <a:custGeom>
            <a:avLst/>
            <a:gdLst>
              <a:gd name="connsiteX0" fmla="*/ 723900 w 1447800"/>
              <a:gd name="connsiteY0" fmla="*/ 0 h 1447800"/>
              <a:gd name="connsiteX1" fmla="*/ 1447800 w 1447800"/>
              <a:gd name="connsiteY1" fmla="*/ 723900 h 1447800"/>
              <a:gd name="connsiteX2" fmla="*/ 723900 w 1447800"/>
              <a:gd name="connsiteY2" fmla="*/ 1447800 h 1447800"/>
              <a:gd name="connsiteX3" fmla="*/ 0 w 1447800"/>
              <a:gd name="connsiteY3" fmla="*/ 723900 h 1447800"/>
              <a:gd name="connsiteX4" fmla="*/ 723900 w 144780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447800">
                <a:moveTo>
                  <a:pt x="723900" y="0"/>
                </a:moveTo>
                <a:cubicBezTo>
                  <a:pt x="1123699" y="0"/>
                  <a:pt x="1447800" y="324101"/>
                  <a:pt x="1447800" y="723900"/>
                </a:cubicBezTo>
                <a:cubicBezTo>
                  <a:pt x="1447800" y="1123699"/>
                  <a:pt x="1123699" y="1447800"/>
                  <a:pt x="723900" y="1447800"/>
                </a:cubicBezTo>
                <a:cubicBezTo>
                  <a:pt x="324101" y="1447800"/>
                  <a:pt x="0" y="1123699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71458C44-7CB9-42DB-5B1C-E21C773B24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6114" y="3213099"/>
            <a:ext cx="1447800" cy="1447800"/>
          </a:xfrm>
          <a:custGeom>
            <a:avLst/>
            <a:gdLst>
              <a:gd name="connsiteX0" fmla="*/ 723900 w 1447800"/>
              <a:gd name="connsiteY0" fmla="*/ 0 h 1447800"/>
              <a:gd name="connsiteX1" fmla="*/ 1447800 w 1447800"/>
              <a:gd name="connsiteY1" fmla="*/ 723900 h 1447800"/>
              <a:gd name="connsiteX2" fmla="*/ 723900 w 1447800"/>
              <a:gd name="connsiteY2" fmla="*/ 1447800 h 1447800"/>
              <a:gd name="connsiteX3" fmla="*/ 0 w 1447800"/>
              <a:gd name="connsiteY3" fmla="*/ 723900 h 1447800"/>
              <a:gd name="connsiteX4" fmla="*/ 723900 w 144780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447800">
                <a:moveTo>
                  <a:pt x="723900" y="0"/>
                </a:moveTo>
                <a:cubicBezTo>
                  <a:pt x="1123699" y="0"/>
                  <a:pt x="1447800" y="324101"/>
                  <a:pt x="1447800" y="723900"/>
                </a:cubicBezTo>
                <a:cubicBezTo>
                  <a:pt x="1447800" y="1123699"/>
                  <a:pt x="1123699" y="1447800"/>
                  <a:pt x="723900" y="1447800"/>
                </a:cubicBezTo>
                <a:cubicBezTo>
                  <a:pt x="324101" y="1447800"/>
                  <a:pt x="0" y="1123699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3623FD9B-C0B6-3A69-5B34-922F657E4F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32598" y="3213099"/>
            <a:ext cx="1447800" cy="1447800"/>
          </a:xfrm>
          <a:custGeom>
            <a:avLst/>
            <a:gdLst>
              <a:gd name="connsiteX0" fmla="*/ 723900 w 1447800"/>
              <a:gd name="connsiteY0" fmla="*/ 0 h 1447800"/>
              <a:gd name="connsiteX1" fmla="*/ 1447800 w 1447800"/>
              <a:gd name="connsiteY1" fmla="*/ 723900 h 1447800"/>
              <a:gd name="connsiteX2" fmla="*/ 723900 w 1447800"/>
              <a:gd name="connsiteY2" fmla="*/ 1447800 h 1447800"/>
              <a:gd name="connsiteX3" fmla="*/ 0 w 1447800"/>
              <a:gd name="connsiteY3" fmla="*/ 723900 h 1447800"/>
              <a:gd name="connsiteX4" fmla="*/ 723900 w 144780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447800">
                <a:moveTo>
                  <a:pt x="723900" y="0"/>
                </a:moveTo>
                <a:cubicBezTo>
                  <a:pt x="1123699" y="0"/>
                  <a:pt x="1447800" y="324101"/>
                  <a:pt x="1447800" y="723900"/>
                </a:cubicBezTo>
                <a:cubicBezTo>
                  <a:pt x="1447800" y="1123699"/>
                  <a:pt x="1123699" y="1447800"/>
                  <a:pt x="723900" y="1447800"/>
                </a:cubicBezTo>
                <a:cubicBezTo>
                  <a:pt x="324101" y="1447800"/>
                  <a:pt x="0" y="1123699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C4F5E516-84C3-F6A6-D8BE-0960613C6F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9083" y="3213099"/>
            <a:ext cx="1447800" cy="1447800"/>
          </a:xfrm>
          <a:custGeom>
            <a:avLst/>
            <a:gdLst>
              <a:gd name="connsiteX0" fmla="*/ 723900 w 1447800"/>
              <a:gd name="connsiteY0" fmla="*/ 0 h 1447800"/>
              <a:gd name="connsiteX1" fmla="*/ 1447800 w 1447800"/>
              <a:gd name="connsiteY1" fmla="*/ 723900 h 1447800"/>
              <a:gd name="connsiteX2" fmla="*/ 723900 w 1447800"/>
              <a:gd name="connsiteY2" fmla="*/ 1447800 h 1447800"/>
              <a:gd name="connsiteX3" fmla="*/ 0 w 1447800"/>
              <a:gd name="connsiteY3" fmla="*/ 723900 h 1447800"/>
              <a:gd name="connsiteX4" fmla="*/ 723900 w 144780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447800">
                <a:moveTo>
                  <a:pt x="723900" y="0"/>
                </a:moveTo>
                <a:cubicBezTo>
                  <a:pt x="1123699" y="0"/>
                  <a:pt x="1447800" y="324101"/>
                  <a:pt x="1447800" y="723900"/>
                </a:cubicBezTo>
                <a:cubicBezTo>
                  <a:pt x="1447800" y="1123699"/>
                  <a:pt x="1123699" y="1447800"/>
                  <a:pt x="723900" y="1447800"/>
                </a:cubicBezTo>
                <a:cubicBezTo>
                  <a:pt x="324101" y="1447800"/>
                  <a:pt x="0" y="1123699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E090AAF-E8EA-DB55-2275-AC6A5903D2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653842" y="-1"/>
            <a:ext cx="2538159" cy="4127452"/>
          </a:xfrm>
          <a:custGeom>
            <a:avLst/>
            <a:gdLst>
              <a:gd name="connsiteX0" fmla="*/ 0 w 2538159"/>
              <a:gd name="connsiteY0" fmla="*/ 0 h 4127452"/>
              <a:gd name="connsiteX1" fmla="*/ 2538159 w 2538159"/>
              <a:gd name="connsiteY1" fmla="*/ 0 h 4127452"/>
              <a:gd name="connsiteX2" fmla="*/ 2538159 w 2538159"/>
              <a:gd name="connsiteY2" fmla="*/ 4127452 h 4127452"/>
              <a:gd name="connsiteX3" fmla="*/ 0 w 2538159"/>
              <a:gd name="connsiteY3" fmla="*/ 4127452 h 412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8159" h="4127452">
                <a:moveTo>
                  <a:pt x="0" y="0"/>
                </a:moveTo>
                <a:lnTo>
                  <a:pt x="2538159" y="0"/>
                </a:lnTo>
                <a:lnTo>
                  <a:pt x="2538159" y="4127452"/>
                </a:lnTo>
                <a:lnTo>
                  <a:pt x="0" y="41274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BA497C92-52E1-A57C-AED0-A822DD4FD8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7079" y="1900586"/>
            <a:ext cx="3597842" cy="3597842"/>
          </a:xfrm>
          <a:custGeom>
            <a:avLst/>
            <a:gdLst>
              <a:gd name="connsiteX0" fmla="*/ 1798921 w 3597842"/>
              <a:gd name="connsiteY0" fmla="*/ 0 h 3597842"/>
              <a:gd name="connsiteX1" fmla="*/ 3597842 w 3597842"/>
              <a:gd name="connsiteY1" fmla="*/ 1798921 h 3597842"/>
              <a:gd name="connsiteX2" fmla="*/ 1798921 w 3597842"/>
              <a:gd name="connsiteY2" fmla="*/ 3597842 h 3597842"/>
              <a:gd name="connsiteX3" fmla="*/ 0 w 3597842"/>
              <a:gd name="connsiteY3" fmla="*/ 1798921 h 359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7842" h="3597842">
                <a:moveTo>
                  <a:pt x="1798921" y="0"/>
                </a:moveTo>
                <a:lnTo>
                  <a:pt x="3597842" y="1798921"/>
                </a:lnTo>
                <a:lnTo>
                  <a:pt x="1798921" y="3597842"/>
                </a:lnTo>
                <a:lnTo>
                  <a:pt x="0" y="1798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887ACF8-8F27-FC92-2AAB-CDDD62F25C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79967" y="0"/>
            <a:ext cx="6312033" cy="2097523"/>
          </a:xfrm>
          <a:custGeom>
            <a:avLst/>
            <a:gdLst>
              <a:gd name="connsiteX0" fmla="*/ 0 w 6312033"/>
              <a:gd name="connsiteY0" fmla="*/ 0 h 2097523"/>
              <a:gd name="connsiteX1" fmla="*/ 6312033 w 6312033"/>
              <a:gd name="connsiteY1" fmla="*/ 0 h 2097523"/>
              <a:gd name="connsiteX2" fmla="*/ 6312033 w 6312033"/>
              <a:gd name="connsiteY2" fmla="*/ 2097523 h 2097523"/>
              <a:gd name="connsiteX3" fmla="*/ 0 w 6312033"/>
              <a:gd name="connsiteY3" fmla="*/ 2097523 h 209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12033" h="2097523">
                <a:moveTo>
                  <a:pt x="0" y="0"/>
                </a:moveTo>
                <a:lnTo>
                  <a:pt x="6312033" y="0"/>
                </a:lnTo>
                <a:lnTo>
                  <a:pt x="6312033" y="2097523"/>
                </a:lnTo>
                <a:lnTo>
                  <a:pt x="0" y="20975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C2391C8C-CF95-375A-D9F5-84C7981E40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56706" y="2557751"/>
            <a:ext cx="3459995" cy="3459995"/>
          </a:xfrm>
          <a:custGeom>
            <a:avLst/>
            <a:gdLst>
              <a:gd name="connsiteX0" fmla="*/ 0 w 3459995"/>
              <a:gd name="connsiteY0" fmla="*/ 0 h 3459995"/>
              <a:gd name="connsiteX1" fmla="*/ 3459995 w 3459995"/>
              <a:gd name="connsiteY1" fmla="*/ 3459995 h 3459995"/>
              <a:gd name="connsiteX2" fmla="*/ 0 w 3459995"/>
              <a:gd name="connsiteY2" fmla="*/ 3459995 h 345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995" h="3459995">
                <a:moveTo>
                  <a:pt x="0" y="0"/>
                </a:moveTo>
                <a:lnTo>
                  <a:pt x="3459995" y="3459995"/>
                </a:lnTo>
                <a:lnTo>
                  <a:pt x="0" y="34599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1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1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8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AE63F23F-4AA3-F9F2-BEFB-890D83D996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8002" y="190408"/>
            <a:ext cx="7582512" cy="7582512"/>
          </a:xfrm>
          <a:custGeom>
            <a:avLst/>
            <a:gdLst>
              <a:gd name="connsiteX0" fmla="*/ 3791256 w 7582512"/>
              <a:gd name="connsiteY0" fmla="*/ 0 h 7582512"/>
              <a:gd name="connsiteX1" fmla="*/ 7582512 w 7582512"/>
              <a:gd name="connsiteY1" fmla="*/ 3791256 h 7582512"/>
              <a:gd name="connsiteX2" fmla="*/ 3791256 w 7582512"/>
              <a:gd name="connsiteY2" fmla="*/ 7582512 h 7582512"/>
              <a:gd name="connsiteX3" fmla="*/ 0 w 7582512"/>
              <a:gd name="connsiteY3" fmla="*/ 3791256 h 7582512"/>
              <a:gd name="connsiteX4" fmla="*/ 3791256 w 7582512"/>
              <a:gd name="connsiteY4" fmla="*/ 0 h 758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2512" h="7582512">
                <a:moveTo>
                  <a:pt x="3791256" y="0"/>
                </a:moveTo>
                <a:cubicBezTo>
                  <a:pt x="5885109" y="0"/>
                  <a:pt x="7582512" y="1697403"/>
                  <a:pt x="7582512" y="3791256"/>
                </a:cubicBezTo>
                <a:cubicBezTo>
                  <a:pt x="7582512" y="5885109"/>
                  <a:pt x="5885109" y="7582512"/>
                  <a:pt x="3791256" y="7582512"/>
                </a:cubicBezTo>
                <a:cubicBezTo>
                  <a:pt x="1697403" y="7582512"/>
                  <a:pt x="0" y="5885109"/>
                  <a:pt x="0" y="3791256"/>
                </a:cubicBezTo>
                <a:cubicBezTo>
                  <a:pt x="0" y="1697403"/>
                  <a:pt x="1697403" y="0"/>
                  <a:pt x="37912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1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8002D722-4E55-EC49-1EA2-05FACF2045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4122" y="482600"/>
            <a:ext cx="3545540" cy="4758385"/>
          </a:xfrm>
          <a:custGeom>
            <a:avLst/>
            <a:gdLst>
              <a:gd name="connsiteX0" fmla="*/ 0 w 3545540"/>
              <a:gd name="connsiteY0" fmla="*/ 0 h 4758385"/>
              <a:gd name="connsiteX1" fmla="*/ 3545540 w 3545540"/>
              <a:gd name="connsiteY1" fmla="*/ 0 h 4758385"/>
              <a:gd name="connsiteX2" fmla="*/ 3545540 w 3545540"/>
              <a:gd name="connsiteY2" fmla="*/ 4758385 h 4758385"/>
              <a:gd name="connsiteX3" fmla="*/ 0 w 3545540"/>
              <a:gd name="connsiteY3" fmla="*/ 4758385 h 475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5540" h="4758385">
                <a:moveTo>
                  <a:pt x="0" y="0"/>
                </a:moveTo>
                <a:lnTo>
                  <a:pt x="3545540" y="0"/>
                </a:lnTo>
                <a:lnTo>
                  <a:pt x="3545540" y="4758385"/>
                </a:lnTo>
                <a:lnTo>
                  <a:pt x="0" y="47583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9C246ED7-DE52-534A-24AD-6348C2EAFE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31014" y="1606548"/>
            <a:ext cx="3733800" cy="3733800"/>
          </a:xfrm>
          <a:custGeom>
            <a:avLst/>
            <a:gdLst>
              <a:gd name="connsiteX0" fmla="*/ 1866900 w 3733800"/>
              <a:gd name="connsiteY0" fmla="*/ 0 h 3733800"/>
              <a:gd name="connsiteX1" fmla="*/ 3733800 w 3733800"/>
              <a:gd name="connsiteY1" fmla="*/ 1866900 h 3733800"/>
              <a:gd name="connsiteX2" fmla="*/ 1866900 w 3733800"/>
              <a:gd name="connsiteY2" fmla="*/ 3733800 h 3733800"/>
              <a:gd name="connsiteX3" fmla="*/ 0 w 3733800"/>
              <a:gd name="connsiteY3" fmla="*/ 18669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0" h="3733800">
                <a:moveTo>
                  <a:pt x="1866900" y="0"/>
                </a:moveTo>
                <a:lnTo>
                  <a:pt x="3733800" y="1866900"/>
                </a:lnTo>
                <a:lnTo>
                  <a:pt x="1866900" y="3733800"/>
                </a:lnTo>
                <a:lnTo>
                  <a:pt x="0" y="1866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6FBAAE5C-0FDB-D98E-A6A0-913BD8D7DB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7694" y="1"/>
            <a:ext cx="4703537" cy="5227147"/>
          </a:xfrm>
          <a:custGeom>
            <a:avLst/>
            <a:gdLst>
              <a:gd name="connsiteX0" fmla="*/ 2288318 w 4703537"/>
              <a:gd name="connsiteY0" fmla="*/ 0 h 5227147"/>
              <a:gd name="connsiteX1" fmla="*/ 4703537 w 4703537"/>
              <a:gd name="connsiteY1" fmla="*/ 0 h 5227147"/>
              <a:gd name="connsiteX2" fmla="*/ 2415219 w 4703537"/>
              <a:gd name="connsiteY2" fmla="*/ 5227147 h 5227147"/>
              <a:gd name="connsiteX3" fmla="*/ 0 w 4703537"/>
              <a:gd name="connsiteY3" fmla="*/ 5227147 h 522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3537" h="5227147">
                <a:moveTo>
                  <a:pt x="2288318" y="0"/>
                </a:moveTo>
                <a:lnTo>
                  <a:pt x="4703537" y="0"/>
                </a:lnTo>
                <a:lnTo>
                  <a:pt x="2415219" y="5227147"/>
                </a:lnTo>
                <a:lnTo>
                  <a:pt x="0" y="522714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053B504B-E5D7-D343-38B4-92FA547054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01246" y="1630853"/>
            <a:ext cx="4703537" cy="5227147"/>
          </a:xfrm>
          <a:custGeom>
            <a:avLst/>
            <a:gdLst>
              <a:gd name="connsiteX0" fmla="*/ 2288318 w 4703537"/>
              <a:gd name="connsiteY0" fmla="*/ 0 h 5227147"/>
              <a:gd name="connsiteX1" fmla="*/ 4703537 w 4703537"/>
              <a:gd name="connsiteY1" fmla="*/ 0 h 5227147"/>
              <a:gd name="connsiteX2" fmla="*/ 2415219 w 4703537"/>
              <a:gd name="connsiteY2" fmla="*/ 5227147 h 5227147"/>
              <a:gd name="connsiteX3" fmla="*/ 0 w 4703537"/>
              <a:gd name="connsiteY3" fmla="*/ 5227147 h 522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3537" h="5227147">
                <a:moveTo>
                  <a:pt x="2288318" y="0"/>
                </a:moveTo>
                <a:lnTo>
                  <a:pt x="4703537" y="0"/>
                </a:lnTo>
                <a:lnTo>
                  <a:pt x="2415219" y="5227147"/>
                </a:lnTo>
                <a:lnTo>
                  <a:pt x="0" y="522714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D5C26CAA-E9F9-6F9A-16D6-50C4DD0AA3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86983" y="0"/>
            <a:ext cx="4979067" cy="6388095"/>
          </a:xfrm>
          <a:custGeom>
            <a:avLst/>
            <a:gdLst>
              <a:gd name="connsiteX0" fmla="*/ 0 w 4979067"/>
              <a:gd name="connsiteY0" fmla="*/ 0 h 6388095"/>
              <a:gd name="connsiteX1" fmla="*/ 4979067 w 4979067"/>
              <a:gd name="connsiteY1" fmla="*/ 0 h 6388095"/>
              <a:gd name="connsiteX2" fmla="*/ 4979067 w 4979067"/>
              <a:gd name="connsiteY2" fmla="*/ 6388095 h 6388095"/>
              <a:gd name="connsiteX3" fmla="*/ 0 w 4979067"/>
              <a:gd name="connsiteY3" fmla="*/ 6388095 h 638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9067" h="6388095">
                <a:moveTo>
                  <a:pt x="0" y="0"/>
                </a:moveTo>
                <a:lnTo>
                  <a:pt x="4979067" y="0"/>
                </a:lnTo>
                <a:lnTo>
                  <a:pt x="4979067" y="6388095"/>
                </a:lnTo>
                <a:lnTo>
                  <a:pt x="0" y="63880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A808C8B2-E3B6-2A9B-4E66-AC7AC4D0C8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8948" y="1524790"/>
            <a:ext cx="6292853" cy="2283951"/>
          </a:xfrm>
          <a:custGeom>
            <a:avLst/>
            <a:gdLst>
              <a:gd name="connsiteX0" fmla="*/ 0 w 6292853"/>
              <a:gd name="connsiteY0" fmla="*/ 0 h 2283951"/>
              <a:gd name="connsiteX1" fmla="*/ 6292853 w 6292853"/>
              <a:gd name="connsiteY1" fmla="*/ 0 h 2283951"/>
              <a:gd name="connsiteX2" fmla="*/ 6292853 w 6292853"/>
              <a:gd name="connsiteY2" fmla="*/ 2283951 h 2283951"/>
              <a:gd name="connsiteX3" fmla="*/ 0 w 6292853"/>
              <a:gd name="connsiteY3" fmla="*/ 2283951 h 228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2853" h="2283951">
                <a:moveTo>
                  <a:pt x="0" y="0"/>
                </a:moveTo>
                <a:lnTo>
                  <a:pt x="6292853" y="0"/>
                </a:lnTo>
                <a:lnTo>
                  <a:pt x="6292853" y="2283951"/>
                </a:lnTo>
                <a:lnTo>
                  <a:pt x="0" y="22839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2F5D595-11FB-8B91-9370-5267566C59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8948" y="3953408"/>
            <a:ext cx="6292853" cy="2904592"/>
          </a:xfrm>
          <a:custGeom>
            <a:avLst/>
            <a:gdLst>
              <a:gd name="connsiteX0" fmla="*/ 0 w 6292853"/>
              <a:gd name="connsiteY0" fmla="*/ 0 h 2904592"/>
              <a:gd name="connsiteX1" fmla="*/ 6292853 w 6292853"/>
              <a:gd name="connsiteY1" fmla="*/ 0 h 2904592"/>
              <a:gd name="connsiteX2" fmla="*/ 6292853 w 6292853"/>
              <a:gd name="connsiteY2" fmla="*/ 2904592 h 2904592"/>
              <a:gd name="connsiteX3" fmla="*/ 0 w 6292853"/>
              <a:gd name="connsiteY3" fmla="*/ 2904592 h 290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2853" h="2904592">
                <a:moveTo>
                  <a:pt x="0" y="0"/>
                </a:moveTo>
                <a:lnTo>
                  <a:pt x="6292853" y="0"/>
                </a:lnTo>
                <a:lnTo>
                  <a:pt x="6292853" y="2904592"/>
                </a:lnTo>
                <a:lnTo>
                  <a:pt x="0" y="29045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A8F94D3-AD29-0E69-8E8C-E70E706902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1296" y="2005140"/>
            <a:ext cx="2031292" cy="2031292"/>
          </a:xfrm>
          <a:custGeom>
            <a:avLst/>
            <a:gdLst>
              <a:gd name="connsiteX0" fmla="*/ 1015646 w 2031292"/>
              <a:gd name="connsiteY0" fmla="*/ 0 h 2031292"/>
              <a:gd name="connsiteX1" fmla="*/ 2031292 w 2031292"/>
              <a:gd name="connsiteY1" fmla="*/ 1015646 h 2031292"/>
              <a:gd name="connsiteX2" fmla="*/ 1015646 w 2031292"/>
              <a:gd name="connsiteY2" fmla="*/ 2031292 h 2031292"/>
              <a:gd name="connsiteX3" fmla="*/ 0 w 2031292"/>
              <a:gd name="connsiteY3" fmla="*/ 1015646 h 20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1292" h="2031292">
                <a:moveTo>
                  <a:pt x="1015646" y="0"/>
                </a:moveTo>
                <a:lnTo>
                  <a:pt x="2031292" y="1015646"/>
                </a:lnTo>
                <a:lnTo>
                  <a:pt x="1015646" y="2031292"/>
                </a:lnTo>
                <a:lnTo>
                  <a:pt x="0" y="10156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98D3C9F2-9DC6-7FA3-302F-DFA0A1B476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51569" y="2005140"/>
            <a:ext cx="2031292" cy="2031292"/>
          </a:xfrm>
          <a:custGeom>
            <a:avLst/>
            <a:gdLst>
              <a:gd name="connsiteX0" fmla="*/ 1015646 w 2031292"/>
              <a:gd name="connsiteY0" fmla="*/ 0 h 2031292"/>
              <a:gd name="connsiteX1" fmla="*/ 2031292 w 2031292"/>
              <a:gd name="connsiteY1" fmla="*/ 1015646 h 2031292"/>
              <a:gd name="connsiteX2" fmla="*/ 1015646 w 2031292"/>
              <a:gd name="connsiteY2" fmla="*/ 2031292 h 2031292"/>
              <a:gd name="connsiteX3" fmla="*/ 0 w 2031292"/>
              <a:gd name="connsiteY3" fmla="*/ 1015646 h 20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1292" h="2031292">
                <a:moveTo>
                  <a:pt x="1015646" y="0"/>
                </a:moveTo>
                <a:lnTo>
                  <a:pt x="2031292" y="1015646"/>
                </a:lnTo>
                <a:lnTo>
                  <a:pt x="1015646" y="2031292"/>
                </a:lnTo>
                <a:lnTo>
                  <a:pt x="0" y="10156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C1E51E3F-9594-6F50-CFF9-734D325CA8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1842" y="2005140"/>
            <a:ext cx="2031292" cy="2031292"/>
          </a:xfrm>
          <a:custGeom>
            <a:avLst/>
            <a:gdLst>
              <a:gd name="connsiteX0" fmla="*/ 1015646 w 2031292"/>
              <a:gd name="connsiteY0" fmla="*/ 0 h 2031292"/>
              <a:gd name="connsiteX1" fmla="*/ 2031292 w 2031292"/>
              <a:gd name="connsiteY1" fmla="*/ 1015646 h 2031292"/>
              <a:gd name="connsiteX2" fmla="*/ 1015646 w 2031292"/>
              <a:gd name="connsiteY2" fmla="*/ 2031292 h 2031292"/>
              <a:gd name="connsiteX3" fmla="*/ 0 w 2031292"/>
              <a:gd name="connsiteY3" fmla="*/ 1015646 h 20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1292" h="2031292">
                <a:moveTo>
                  <a:pt x="1015646" y="0"/>
                </a:moveTo>
                <a:lnTo>
                  <a:pt x="2031292" y="1015646"/>
                </a:lnTo>
                <a:lnTo>
                  <a:pt x="1015646" y="2031292"/>
                </a:lnTo>
                <a:lnTo>
                  <a:pt x="0" y="10156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F17A72E1-788A-860B-BCD3-E022E8C84B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92114" y="2005140"/>
            <a:ext cx="2031292" cy="2031292"/>
          </a:xfrm>
          <a:custGeom>
            <a:avLst/>
            <a:gdLst>
              <a:gd name="connsiteX0" fmla="*/ 1015646 w 2031292"/>
              <a:gd name="connsiteY0" fmla="*/ 0 h 2031292"/>
              <a:gd name="connsiteX1" fmla="*/ 2031292 w 2031292"/>
              <a:gd name="connsiteY1" fmla="*/ 1015646 h 2031292"/>
              <a:gd name="connsiteX2" fmla="*/ 1015646 w 2031292"/>
              <a:gd name="connsiteY2" fmla="*/ 2031292 h 2031292"/>
              <a:gd name="connsiteX3" fmla="*/ 0 w 2031292"/>
              <a:gd name="connsiteY3" fmla="*/ 1015646 h 20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1292" h="2031292">
                <a:moveTo>
                  <a:pt x="1015646" y="0"/>
                </a:moveTo>
                <a:lnTo>
                  <a:pt x="2031292" y="1015646"/>
                </a:lnTo>
                <a:lnTo>
                  <a:pt x="1015646" y="2031292"/>
                </a:lnTo>
                <a:lnTo>
                  <a:pt x="0" y="101564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1ECAECC2-C834-0E7D-9DA1-32CC30F4BA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1200" y="469901"/>
            <a:ext cx="4407142" cy="5918194"/>
          </a:xfrm>
          <a:custGeom>
            <a:avLst/>
            <a:gdLst>
              <a:gd name="connsiteX0" fmla="*/ 0 w 4407142"/>
              <a:gd name="connsiteY0" fmla="*/ 0 h 5918194"/>
              <a:gd name="connsiteX1" fmla="*/ 4407142 w 4407142"/>
              <a:gd name="connsiteY1" fmla="*/ 0 h 5918194"/>
              <a:gd name="connsiteX2" fmla="*/ 4407142 w 4407142"/>
              <a:gd name="connsiteY2" fmla="*/ 5918194 h 5918194"/>
              <a:gd name="connsiteX3" fmla="*/ 0 w 4407142"/>
              <a:gd name="connsiteY3" fmla="*/ 5918194 h 591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7142" h="5918194">
                <a:moveTo>
                  <a:pt x="0" y="0"/>
                </a:moveTo>
                <a:lnTo>
                  <a:pt x="4407142" y="0"/>
                </a:lnTo>
                <a:lnTo>
                  <a:pt x="4407142" y="5918194"/>
                </a:lnTo>
                <a:lnTo>
                  <a:pt x="0" y="59181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latin typeface="Montserrat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55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7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source=web&amp;rct=j&amp;opi=89978449&amp;url=https://www.oferteo.pl/projektowanie-nadzor-i-pomiary-elektryczne-leon-zun/firma/2113455&amp;ved=2ahUKEwiHhcf-5euPAxX2QFUIHRa6L9AQFnoECBsQAQ&amp;usg=AOvVaw3D-x8dai_ncDU_s5rHQzIN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="" xmlns:a16="http://schemas.microsoft.com/office/drawing/2014/main" id="{7E405525-7A53-086B-24F0-27F13165C2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8" r="1926" b="-76524"/>
          <a:stretch/>
        </p:blipFill>
        <p:spPr>
          <a:xfrm>
            <a:off x="3116652" y="4629597"/>
            <a:ext cx="4704375" cy="4702277"/>
          </a:xfrm>
        </p:spPr>
      </p:pic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79DCF96B-3A28-0D22-910D-870E989535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2503"/>
          <a:stretch/>
        </p:blipFill>
        <p:spPr/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06FE0C6-C5E0-96A7-7C7B-BC7D39E66ED3}"/>
              </a:ext>
            </a:extLst>
          </p:cNvPr>
          <p:cNvSpPr txBox="1"/>
          <p:nvPr/>
        </p:nvSpPr>
        <p:spPr>
          <a:xfrm>
            <a:off x="375598" y="4171355"/>
            <a:ext cx="484410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chemeClr val="accent1"/>
                </a:solidFill>
                <a:latin typeface="Montserrat" pitchFamily="2" charset="0"/>
                <a:ea typeface="Open Sans" pitchFamily="2" charset="0"/>
                <a:cs typeface="Open Sans" pitchFamily="2" charset="0"/>
              </a:rPr>
              <a:t>2025</a:t>
            </a:r>
            <a:endParaRPr lang="en-US" sz="4800" dirty="0">
              <a:solidFill>
                <a:schemeClr val="accent1"/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1927A4-5279-8393-B326-2C950303B860}"/>
              </a:ext>
            </a:extLst>
          </p:cNvPr>
          <p:cNvSpPr txBox="1"/>
          <p:nvPr/>
        </p:nvSpPr>
        <p:spPr>
          <a:xfrm>
            <a:off x="421510" y="1233607"/>
            <a:ext cx="5834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rgbClr val="031665"/>
                </a:solidFill>
                <a:latin typeface="Photograph Signature" panose="02000500000000000000" pitchFamily="50" charset="0"/>
                <a:ea typeface="Jost" pitchFamily="2" charset="0"/>
                <a:cs typeface="Poppins" panose="00000500000000000000" pitchFamily="2" charset="0"/>
              </a:rPr>
              <a:t>Harmonogram</a:t>
            </a:r>
            <a:endParaRPr lang="en-US" sz="5400" dirty="0">
              <a:solidFill>
                <a:srgbClr val="031665"/>
              </a:solidFill>
              <a:latin typeface="Photograph Signature" panose="02000500000000000000" pitchFamily="50" charset="0"/>
              <a:ea typeface="Jost" pitchFamily="2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A3EE45C-AEA6-2600-A8BA-887F8098BDFE}"/>
              </a:ext>
            </a:extLst>
          </p:cNvPr>
          <p:cNvSpPr txBox="1"/>
          <p:nvPr/>
        </p:nvSpPr>
        <p:spPr>
          <a:xfrm>
            <a:off x="427860" y="5545005"/>
            <a:ext cx="14365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1"/>
                </a:solidFill>
                <a:latin typeface="Montserrat" pitchFamily="2" charset="0"/>
                <a:ea typeface="Open Sans" pitchFamily="2" charset="0"/>
                <a:cs typeface="Open Sans" pitchFamily="2" charset="0"/>
              </a:rPr>
              <a:t>Biuro Inwestycji Gminnych</a:t>
            </a:r>
            <a:endParaRPr lang="en-US" sz="1400" b="1" dirty="0">
              <a:solidFill>
                <a:schemeClr val="accent1"/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0C5C598-F2F8-F4E8-DB64-3ED5109499F4}"/>
              </a:ext>
            </a:extLst>
          </p:cNvPr>
          <p:cNvCxnSpPr>
            <a:cxnSpLocks/>
          </p:cNvCxnSpPr>
          <p:nvPr/>
        </p:nvCxnSpPr>
        <p:spPr>
          <a:xfrm>
            <a:off x="529369" y="4171357"/>
            <a:ext cx="1180803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798B67F-52AF-F236-4611-3E5776AB5EA6}"/>
              </a:ext>
            </a:extLst>
          </p:cNvPr>
          <p:cNvSpPr txBox="1"/>
          <p:nvPr/>
        </p:nvSpPr>
        <p:spPr>
          <a:xfrm>
            <a:off x="390011" y="2289133"/>
            <a:ext cx="44958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5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" pitchFamily="2" charset="0"/>
                <a:ea typeface="Open Sans" pitchFamily="2" charset="0"/>
                <a:cs typeface="Open Sans" pitchFamily="2" charset="0"/>
              </a:rPr>
              <a:t>Inwestycji</a:t>
            </a:r>
          </a:p>
          <a:p>
            <a:pPr>
              <a:lnSpc>
                <a:spcPts val="6000"/>
              </a:lnSpc>
            </a:pPr>
            <a:r>
              <a:rPr lang="pl-PL" sz="5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" pitchFamily="2" charset="0"/>
                <a:ea typeface="Open Sans" pitchFamily="2" charset="0"/>
                <a:cs typeface="Open Sans" pitchFamily="2" charset="0"/>
              </a:rPr>
              <a:t>Gminnych</a:t>
            </a:r>
            <a:endParaRPr lang="en-US" sz="5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="" xmlns:a16="http://schemas.microsoft.com/office/drawing/2014/main" id="{531C9C97-A6A1-A5FF-1C8B-4993FFF3E74F}"/>
              </a:ext>
            </a:extLst>
          </p:cNvPr>
          <p:cNvSpPr>
            <a:spLocks/>
          </p:cNvSpPr>
          <p:nvPr/>
        </p:nvSpPr>
        <p:spPr bwMode="auto">
          <a:xfrm>
            <a:off x="5675353" y="3569021"/>
            <a:ext cx="1636369" cy="1639011"/>
          </a:xfrm>
          <a:custGeom>
            <a:avLst/>
            <a:gdLst>
              <a:gd name="T0" fmla="*/ 239 w 522"/>
              <a:gd name="T1" fmla="*/ 510 h 523"/>
              <a:gd name="T2" fmla="*/ 13 w 522"/>
              <a:gd name="T3" fmla="*/ 284 h 523"/>
              <a:gd name="T4" fmla="*/ 13 w 522"/>
              <a:gd name="T5" fmla="*/ 239 h 523"/>
              <a:gd name="T6" fmla="*/ 239 w 522"/>
              <a:gd name="T7" fmla="*/ 13 h 523"/>
              <a:gd name="T8" fmla="*/ 284 w 522"/>
              <a:gd name="T9" fmla="*/ 13 h 523"/>
              <a:gd name="T10" fmla="*/ 510 w 522"/>
              <a:gd name="T11" fmla="*/ 239 h 523"/>
              <a:gd name="T12" fmla="*/ 510 w 522"/>
              <a:gd name="T13" fmla="*/ 284 h 523"/>
              <a:gd name="T14" fmla="*/ 284 w 522"/>
              <a:gd name="T15" fmla="*/ 510 h 523"/>
              <a:gd name="T16" fmla="*/ 239 w 522"/>
              <a:gd name="T17" fmla="*/ 510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2" h="523">
                <a:moveTo>
                  <a:pt x="239" y="510"/>
                </a:moveTo>
                <a:cubicBezTo>
                  <a:pt x="13" y="284"/>
                  <a:pt x="13" y="284"/>
                  <a:pt x="13" y="284"/>
                </a:cubicBezTo>
                <a:cubicBezTo>
                  <a:pt x="0" y="272"/>
                  <a:pt x="0" y="251"/>
                  <a:pt x="13" y="239"/>
                </a:cubicBezTo>
                <a:cubicBezTo>
                  <a:pt x="239" y="13"/>
                  <a:pt x="239" y="13"/>
                  <a:pt x="239" y="13"/>
                </a:cubicBezTo>
                <a:cubicBezTo>
                  <a:pt x="251" y="0"/>
                  <a:pt x="271" y="0"/>
                  <a:pt x="284" y="13"/>
                </a:cubicBezTo>
                <a:cubicBezTo>
                  <a:pt x="510" y="239"/>
                  <a:pt x="510" y="239"/>
                  <a:pt x="510" y="239"/>
                </a:cubicBezTo>
                <a:cubicBezTo>
                  <a:pt x="522" y="251"/>
                  <a:pt x="522" y="272"/>
                  <a:pt x="510" y="284"/>
                </a:cubicBezTo>
                <a:cubicBezTo>
                  <a:pt x="284" y="510"/>
                  <a:pt x="284" y="510"/>
                  <a:pt x="284" y="510"/>
                </a:cubicBezTo>
                <a:cubicBezTo>
                  <a:pt x="271" y="523"/>
                  <a:pt x="251" y="523"/>
                  <a:pt x="239" y="510"/>
                </a:cubicBezTo>
              </a:path>
            </a:pathLst>
          </a:custGeom>
          <a:noFill/>
          <a:ln w="6350">
            <a:solidFill>
              <a:schemeClr val="accent3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="" xmlns:a16="http://schemas.microsoft.com/office/drawing/2014/main" id="{CEEE0D0E-3AF9-BDD9-A372-E6C616B55F7F}"/>
              </a:ext>
            </a:extLst>
          </p:cNvPr>
          <p:cNvSpPr>
            <a:spLocks/>
          </p:cNvSpPr>
          <p:nvPr/>
        </p:nvSpPr>
        <p:spPr bwMode="auto">
          <a:xfrm>
            <a:off x="6050400" y="-310734"/>
            <a:ext cx="2467671" cy="2467671"/>
          </a:xfrm>
          <a:custGeom>
            <a:avLst/>
            <a:gdLst>
              <a:gd name="T0" fmla="*/ 346 w 725"/>
              <a:gd name="T1" fmla="*/ 715 h 725"/>
              <a:gd name="T2" fmla="*/ 10 w 725"/>
              <a:gd name="T3" fmla="*/ 379 h 725"/>
              <a:gd name="T4" fmla="*/ 10 w 725"/>
              <a:gd name="T5" fmla="*/ 346 h 725"/>
              <a:gd name="T6" fmla="*/ 346 w 725"/>
              <a:gd name="T7" fmla="*/ 9 h 725"/>
              <a:gd name="T8" fmla="*/ 379 w 725"/>
              <a:gd name="T9" fmla="*/ 9 h 725"/>
              <a:gd name="T10" fmla="*/ 716 w 725"/>
              <a:gd name="T11" fmla="*/ 346 h 725"/>
              <a:gd name="T12" fmla="*/ 716 w 725"/>
              <a:gd name="T13" fmla="*/ 379 h 725"/>
              <a:gd name="T14" fmla="*/ 379 w 725"/>
              <a:gd name="T15" fmla="*/ 715 h 725"/>
              <a:gd name="T16" fmla="*/ 346 w 725"/>
              <a:gd name="T17" fmla="*/ 71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725">
                <a:moveTo>
                  <a:pt x="346" y="715"/>
                </a:moveTo>
                <a:cubicBezTo>
                  <a:pt x="10" y="379"/>
                  <a:pt x="10" y="379"/>
                  <a:pt x="10" y="379"/>
                </a:cubicBezTo>
                <a:cubicBezTo>
                  <a:pt x="0" y="370"/>
                  <a:pt x="0" y="355"/>
                  <a:pt x="10" y="346"/>
                </a:cubicBezTo>
                <a:cubicBezTo>
                  <a:pt x="346" y="9"/>
                  <a:pt x="346" y="9"/>
                  <a:pt x="346" y="9"/>
                </a:cubicBezTo>
                <a:cubicBezTo>
                  <a:pt x="355" y="0"/>
                  <a:pt x="370" y="0"/>
                  <a:pt x="379" y="9"/>
                </a:cubicBezTo>
                <a:cubicBezTo>
                  <a:pt x="716" y="346"/>
                  <a:pt x="716" y="346"/>
                  <a:pt x="716" y="346"/>
                </a:cubicBezTo>
                <a:cubicBezTo>
                  <a:pt x="725" y="355"/>
                  <a:pt x="725" y="370"/>
                  <a:pt x="716" y="379"/>
                </a:cubicBezTo>
                <a:cubicBezTo>
                  <a:pt x="379" y="715"/>
                  <a:pt x="379" y="715"/>
                  <a:pt x="379" y="715"/>
                </a:cubicBezTo>
                <a:cubicBezTo>
                  <a:pt x="370" y="725"/>
                  <a:pt x="355" y="725"/>
                  <a:pt x="346" y="715"/>
                </a:cubicBezTo>
              </a:path>
            </a:pathLst>
          </a:custGeom>
          <a:solidFill>
            <a:srgbClr val="03166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5">
            <a:extLst>
              <a:ext uri="{FF2B5EF4-FFF2-40B4-BE49-F238E27FC236}">
                <a16:creationId xmlns="" xmlns:a16="http://schemas.microsoft.com/office/drawing/2014/main" id="{6F1B15C0-94AB-9CD7-B3A9-39EC7811013F}"/>
              </a:ext>
            </a:extLst>
          </p:cNvPr>
          <p:cNvSpPr txBox="1"/>
          <p:nvPr/>
        </p:nvSpPr>
        <p:spPr>
          <a:xfrm>
            <a:off x="831251" y="4714008"/>
            <a:ext cx="484410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rgbClr val="FF0000"/>
                </a:solidFill>
                <a:latin typeface="Montserrat" pitchFamily="2" charset="0"/>
                <a:ea typeface="Open Sans" pitchFamily="2" charset="0"/>
                <a:cs typeface="Open Sans" pitchFamily="2" charset="0"/>
              </a:rPr>
              <a:t>wrzesień</a:t>
            </a:r>
            <a:endParaRPr lang="en-US" sz="4800" dirty="0">
              <a:solidFill>
                <a:srgbClr val="FF0000"/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1578" y="1977129"/>
            <a:ext cx="75120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Przebudowa drogi gminnej                     nr 227401Z w miejscowości               Marszewo w Gminie Goleniów               wraz z infrastrukturą techniczną</a:t>
            </a:r>
          </a:p>
          <a:p>
            <a:endParaRPr lang="pl-PL" sz="14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ROBOTY BUDOWLANE</a:t>
            </a:r>
          </a:p>
          <a:p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07038" y="4407899"/>
            <a:ext cx="66794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ontserrat ExtraBold" panose="00000900000000000000" pitchFamily="2" charset="-18"/>
              </a:rPr>
              <a:t>dofinansowania z Rządowego Funduszu Rozwoju Dróg   </a:t>
            </a:r>
            <a:b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ontserrat ExtraBold" panose="00000900000000000000" pitchFamily="2" charset="-18"/>
              </a:rPr>
            </a:br>
            <a:r>
              <a:rPr kumimoji="0" lang="pl-PL" altLang="pl-PL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ontserrat ExtraBold" panose="00000900000000000000" pitchFamily="2" charset="-18"/>
              </a:rPr>
              <a:t>Kwota dofinansowania: 8 647 344,72 zł </a:t>
            </a:r>
          </a:p>
        </p:txBody>
      </p:sp>
      <p:pic>
        <p:nvPicPr>
          <p:cNvPr id="1032" name="Picture 8" descr="❗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-2746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109-000-206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417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3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03322" y="524017"/>
            <a:ext cx="71936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ścieżki rowerowej w miejscowości Miękowo od przejazdu kolejowego do placu zabaw </a:t>
            </a:r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4DEF274B-E00A-AC9C-9F58-4AFC7D7C6870}"/>
              </a:ext>
            </a:extLst>
          </p:cNvPr>
          <p:cNvSpPr txBox="1"/>
          <p:nvPr/>
        </p:nvSpPr>
        <p:spPr>
          <a:xfrm>
            <a:off x="288543" y="3868694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109-000-401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845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03322" y="464012"/>
            <a:ext cx="71936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chodnika/ścieżki rowerowej od ulicy Sasanki w Rurzycy do ul. Srebrnej         w Kliniskach Wielkich </a:t>
            </a:r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0D164FC0-6EDF-7BBF-B8DF-9EF1D854F257}"/>
              </a:ext>
            </a:extLst>
          </p:cNvPr>
          <p:cNvSpPr txBox="1"/>
          <p:nvPr/>
        </p:nvSpPr>
        <p:spPr>
          <a:xfrm>
            <a:off x="203322" y="3372658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109-000-100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39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410496" y="539928"/>
            <a:ext cx="71936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chodnika/ścieżka rowerowa Kliniska Wielkie - Pucice wraz z oświetleniem </a:t>
            </a:r>
            <a:endParaRPr lang="pl-PL" sz="3200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120 000,00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C2087C68-0752-6D84-1439-113D1A1EA37B}"/>
              </a:ext>
            </a:extLst>
          </p:cNvPr>
          <p:cNvSpPr txBox="1"/>
          <p:nvPr/>
        </p:nvSpPr>
        <p:spPr>
          <a:xfrm>
            <a:off x="410496" y="3429000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109-000-329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199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47773" y="2098581"/>
            <a:ext cx="71936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ścieżki rowerowej Goleniów - Bolechowo </a:t>
            </a: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231571" y="4268264"/>
            <a:ext cx="6861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CIDFont+F1"/>
              </a:rPr>
              <a:t>Zadanie przekazano do realizacji Powiatu Goleniowskiemu.</a:t>
            </a:r>
          </a:p>
          <a:p>
            <a:r>
              <a:rPr lang="pl-PL" b="1" dirty="0">
                <a:latin typeface="CIDFont+F1"/>
              </a:rPr>
              <a:t>17.07.2025 r. zostało zawarte porozumienie pomiędzy Gmina Goleniów a Starostwem Powiatowym  w celu realizacji zadania.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109-000-402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754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17.07.2025 Podpisanie umowy z powiatem Goleniowskim. W trakcie realizacji.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47773" y="2098581"/>
            <a:ext cx="71936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ulicy </a:t>
            </a:r>
          </a:p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Lawendowej</a:t>
            </a: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2 10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Poz.60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285491AF-29A1-99ED-8A1A-F09EB7FD6588}"/>
              </a:ext>
            </a:extLst>
          </p:cNvPr>
          <p:cNvSpPr txBox="1"/>
          <p:nvPr/>
        </p:nvSpPr>
        <p:spPr>
          <a:xfrm>
            <a:off x="288543" y="3868694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491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47773" y="2098581"/>
            <a:ext cx="719361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ulicy </a:t>
            </a:r>
          </a:p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Lawendowej</a:t>
            </a: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INŻYNIERA KONTRAKTU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9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090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47773" y="2098581"/>
            <a:ext cx="71936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Sporządzenie dokumentacji dróg Zielone Wzgórze </a:t>
            </a:r>
            <a:endParaRPr lang="pl-PL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553B6FFB-EB0B-26E0-A258-27AAB53D2BD3}"/>
              </a:ext>
            </a:extLst>
          </p:cNvPr>
          <p:cNvSpPr txBox="1"/>
          <p:nvPr/>
        </p:nvSpPr>
        <p:spPr>
          <a:xfrm>
            <a:off x="288543" y="3868694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746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70796" y="1516827"/>
            <a:ext cx="71936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budowy ścieżki rowerowej i chodnika wzdłuż ulicy Wolińskiej w Goleniowie </a:t>
            </a:r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328199" y="4477166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414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142918" y="475792"/>
            <a:ext cx="71936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CUS modernizacja budynku oraz koncepcja rozbudowy/budowy </a:t>
            </a: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</a:p>
          <a:p>
            <a:endParaRPr lang="pl-PL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-46702" y="5097193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w budżecie 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757</a:t>
            </a:r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0F2B9E8F-A8F7-A9A2-A205-1B3C8F9AB62D}"/>
              </a:ext>
            </a:extLst>
          </p:cNvPr>
          <p:cNvSpPr txBox="1"/>
          <p:nvPr/>
        </p:nvSpPr>
        <p:spPr>
          <a:xfrm>
            <a:off x="146982" y="2967054"/>
            <a:ext cx="7877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Gmina Goleniów jest w posiadaniu dokumentacji projektowej na rozbudowę obiektu o parterową salę przyjęć dla interesantów dostosowaną dla potrzeb </a:t>
            </a:r>
          </a:p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Osób niepełnosprawnych oraz modernizację istniejącego obiektu.</a:t>
            </a:r>
          </a:p>
          <a:p>
            <a:endParaRPr lang="pl-PL" b="1" dirty="0">
              <a:solidFill>
                <a:schemeClr val="accent1">
                  <a:lumMod val="85000"/>
                  <a:lumOff val="15000"/>
                </a:schemeClr>
              </a:solidFill>
              <a:latin typeface="CIDFont+F1"/>
              <a:ea typeface="Open Sans" pitchFamily="2" charset="0"/>
              <a:cs typeface="Open Sans" pitchFamily="2" charset="0"/>
            </a:endParaRPr>
          </a:p>
          <a:p>
            <a:endParaRPr lang="pl-PL" b="1" dirty="0">
              <a:solidFill>
                <a:schemeClr val="accent1">
                  <a:lumMod val="85000"/>
                  <a:lumOff val="15000"/>
                </a:schemeClr>
              </a:solidFill>
              <a:latin typeface="CIDFont+F1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401-000-000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414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47773" y="2098581"/>
            <a:ext cx="719361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CUS modernizacja budynku oraz koncepcja rozbudowy/budowy </a:t>
            </a: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INŻYNIERA KONTRAKTU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10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401-000-000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406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4201C0A-24A6-D778-76CB-C058D9D98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37BF4E0-DBAD-24D1-13E9-00DEF01E9F45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4E2A4B-A843-3FDA-6D64-F58B1FDCC758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FE208AD-A87B-53A1-3491-BAB5C2017E42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41DB896-E355-1580-C428-726B4A751089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E107D30-C7DE-81BA-0249-0CA87C842B17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78913D5-AD5C-FE57-93B1-F58651EE8B17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39D6B77-BFCF-C67B-76E4-5E53FC47F287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A09F8A1-AB76-35E6-341D-68D58BE6F19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3D2DF44-D2F1-0E4B-F80B-AA2BD83A29C4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FD3ECD3-A811-DA6C-9F40-D789B5185DA8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EBE3C8D-EDAD-B33B-5EDE-667230551DF9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904F334-DA68-5B6E-42AE-6F177954B807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4B27A29E-216B-AD16-FE52-D53B616374EB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80C106DC-CA4E-68F8-B71E-263C3C99D5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6E927D-C067-24C9-268C-6E7E998CCD5B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89298C3E-4230-E095-C379-CDEEC17A4ADC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C466C080-7B4E-C492-194D-FB02E8E8EBE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="" xmlns:a16="http://schemas.microsoft.com/office/drawing/2014/main" id="{391C3E52-7F28-A44B-7BE5-FF2F752FC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45" y="4469890"/>
            <a:ext cx="66794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>
                <a:latin typeface="Arial" panose="020B0604020202020204" pitchFamily="34" charset="0"/>
              </a:rPr>
              <a:t> </a:t>
            </a:r>
            <a:endParaRPr kumimoji="0" lang="pl-PL" altLang="pl-P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2" name="Picture 8" descr="❗️">
            <a:extLst>
              <a:ext uri="{FF2B5EF4-FFF2-40B4-BE49-F238E27FC236}">
                <a16:creationId xmlns="" xmlns:a16="http://schemas.microsoft.com/office/drawing/2014/main" id="{1AD361F9-2AE7-2FC6-0C7A-3C7482E0B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-2746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">
            <a:extLst>
              <a:ext uri="{FF2B5EF4-FFF2-40B4-BE49-F238E27FC236}">
                <a16:creationId xmlns="" xmlns:a16="http://schemas.microsoft.com/office/drawing/2014/main" id="{3E405925-5FB0-32F7-4A01-0648D5AB11F8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="" xmlns:a16="http://schemas.microsoft.com/office/drawing/2014/main" id="{1429FD2D-316A-F4AD-C9B8-ADF30FEF595D}"/>
              </a:ext>
            </a:extLst>
          </p:cNvPr>
          <p:cNvSpPr txBox="1"/>
          <p:nvPr/>
        </p:nvSpPr>
        <p:spPr>
          <a:xfrm>
            <a:off x="218245" y="646382"/>
            <a:ext cx="73563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  </a:t>
            </a:r>
            <a:r>
              <a:rPr lang="pl-PL" dirty="0">
                <a:latin typeface="Montserrat ExtraBold" panose="00000900000000000000" pitchFamily="2" charset="-18"/>
              </a:rPr>
              <a:t>Stern Dawid Chudziak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</a:t>
            </a:r>
            <a:r>
              <a:rPr lang="pl-PL" sz="20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29.05.2025 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</a:t>
            </a:r>
            <a:r>
              <a:rPr lang="pl-PL" sz="20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 dnia 29.07.2026 r. </a:t>
            </a:r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</a:t>
            </a:r>
            <a:r>
              <a:rPr lang="pl-PL" dirty="0">
                <a:latin typeface="Montserrat ExtraBold" panose="00000900000000000000" pitchFamily="2" charset="-18"/>
              </a:rPr>
              <a:t>12 010 730,76</a:t>
            </a:r>
            <a:r>
              <a:rPr lang="pl-PL" altLang="pl-PL" sz="2000" b="1" dirty="0">
                <a:latin typeface="Montserrat ExtraBold" panose="00000900000000000000" pitchFamily="2" charset="-18"/>
              </a:rPr>
              <a:t> </a:t>
            </a:r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zł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 uwagi na termin realizacji zadania przekraczający rok budżetowy 2025 – zadanie wpisane do WPF.</a:t>
            </a: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109-000-206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237622" y="2449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109-000-409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102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3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47773" y="2098581"/>
            <a:ext cx="719361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Termomodernizacja świetlicy wiejskiej w Rurzycy</a:t>
            </a: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5 000,00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850E404C-4628-57D4-3328-EB33F3542464}"/>
              </a:ext>
            </a:extLst>
          </p:cNvPr>
          <p:cNvSpPr txBox="1"/>
          <p:nvPr/>
        </p:nvSpPr>
        <p:spPr>
          <a:xfrm>
            <a:off x="255967" y="4330954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4491" y="77475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109-000-412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814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47773" y="2098581"/>
            <a:ext cx="719361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Termomodernizacja świetlicy wiejskiej             w Rurzycy</a:t>
            </a: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8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4491" y="77475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109-000-412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497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05248" y="1437560"/>
            <a:ext cx="71936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Termomodernizacja świetlicy wiejskiej             w Rurzycy</a:t>
            </a: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6982" y="491252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4491" y="77475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109-000-412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606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94337" y="137152"/>
            <a:ext cx="71936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budowy boiska Orlik na działkach </a:t>
            </a:r>
            <a:r>
              <a:rPr lang="pl-PL" sz="32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59/1, </a:t>
            </a:r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59/2                i 59/3 w Goleniowie</a:t>
            </a:r>
            <a:endParaRPr lang="pl-PL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32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142918" y="2674593"/>
            <a:ext cx="71567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Przygotowano opis przedmiotu zamówienia oraz zaproszenie do złożenia ofert. Planowane ogłoszenie postępowania to początek IV kwartału. </a:t>
            </a:r>
          </a:p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Z uwagi na długi termin realizacji, który uwarunkowany jest koniecznością uzyskania decyzji o lokalizacji celu publicznego dla drogi dojazdowej  do boiska o nr </a:t>
            </a:r>
            <a:r>
              <a:rPr lang="pl-PL" b="1" dirty="0" smtClean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54 oraz pozwolenia na budowę, konieczne </a:t>
            </a:r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będzie wpisanie zadania do WPF. </a:t>
            </a:r>
          </a:p>
          <a:p>
            <a:endParaRPr lang="pl-PL" b="1" dirty="0">
              <a:solidFill>
                <a:schemeClr val="accent3"/>
              </a:solidFill>
              <a:latin typeface="CIDFont+F1"/>
              <a:ea typeface="Open Sans" pitchFamily="2" charset="0"/>
              <a:cs typeface="Open Sans" pitchFamily="2" charset="0"/>
            </a:endParaRPr>
          </a:p>
          <a:p>
            <a:r>
              <a:rPr lang="pl-PL" b="1" dirty="0">
                <a:solidFill>
                  <a:schemeClr val="accent3"/>
                </a:solidFill>
                <a:latin typeface="CIDFont+F1"/>
                <a:ea typeface="Open Sans" pitchFamily="2" charset="0"/>
                <a:cs typeface="Open Sans" pitchFamily="2" charset="0"/>
              </a:rPr>
              <a:t>Pozostałe działki objęte są Miejscowym Planem Zagospodarowania Przestrzennego. </a:t>
            </a: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20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4491" y="77475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109-000-413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371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CE06399-63EA-1BF6-55DA-DD78A545E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D0542CA-2CF7-7A80-6867-F7BA3CDDCAF4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4D68D5F-3D89-62B4-1D5B-9173A047AC4F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C67790F-9492-851C-46B6-7CEE2A81F99C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41269BE-4DCB-DC29-14FE-86BAFF8C67F6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A0A48AA-B89E-A46C-20F1-E056BE1E9CB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640780A-3CDC-847C-D437-11B297CEFD22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2AC0895-3C8E-9E67-10DC-4C19B51ECA6C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11F331F6-F61D-DBD7-6132-4639655C0494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0632E36-8482-2E8B-DF5A-C973A86A641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6437722-4044-7229-2892-258CD8767CDD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D1AB3C69-E2EF-89BC-F95E-D139A9BADB2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5B37C7F9-C41E-2113-CEE5-E91BA426939A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D966842-4018-DAFF-E542-A263E074C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70" y="51887"/>
            <a:ext cx="9430569" cy="67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31607" y="1821317"/>
            <a:ext cx="63422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INWESTYCJE ROZPOCZĘTE </a:t>
            </a:r>
          </a:p>
          <a:p>
            <a:pPr algn="ctr"/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</a:t>
            </a:r>
            <a:r>
              <a:rPr lang="pl-PL" sz="44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2024</a:t>
            </a:r>
            <a:endParaRPr lang="en-US" sz="4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pPr algn="ctr"/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</p:spTree>
    <p:extLst>
      <p:ext uri="{BB962C8B-B14F-4D97-AF65-F5344CB8AC3E}">
        <p14:creationId xmlns:p14="http://schemas.microsoft.com/office/powerpoint/2010/main" val="20203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14827" y="1516827"/>
            <a:ext cx="99707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Wykonanie dokumentacji oświetlenie: </a:t>
            </a: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1) Glewice – droga główna + trzy przejścia dla pieszych i Przystanek</a:t>
            </a: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2) Podańsko- ul. Podmiejska, Kręta, Wylotowa</a:t>
            </a: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2) Rurzyca –ul. Spacerowa </a:t>
            </a: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4) ul. </a:t>
            </a:r>
            <a:r>
              <a:rPr lang="pl-PL" sz="2000" dirty="0" err="1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Mochalskiego</a:t>
            </a:r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w Goleniowie</a:t>
            </a:r>
          </a:p>
          <a:p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98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 400,00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Poz.70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44F1799D-E2EE-6F59-4D58-24BC1B6837B7}"/>
              </a:ext>
            </a:extLst>
          </p:cNvPr>
          <p:cNvSpPr txBox="1"/>
          <p:nvPr/>
        </p:nvSpPr>
        <p:spPr>
          <a:xfrm>
            <a:off x="214826" y="4396871"/>
            <a:ext cx="997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wykonano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3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906123" y="502456"/>
            <a:ext cx="91305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na budowę oświetlenia parkingu przy </a:t>
            </a:r>
          </a:p>
          <a:p>
            <a:r>
              <a:rPr lang="pl-PL" sz="4000" dirty="0" err="1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UGiM</a:t>
            </a:r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Goleniów oraz na placu Rotmistrza Witolda</a:t>
            </a:r>
          </a:p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Pileckiego w Goleniowie 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41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 820,00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131D7355-555B-D4BC-F5D8-53DFD8D9FDCF}"/>
              </a:ext>
            </a:extLst>
          </p:cNvPr>
          <p:cNvSpPr txBox="1"/>
          <p:nvPr/>
        </p:nvSpPr>
        <p:spPr>
          <a:xfrm>
            <a:off x="142918" y="4944541"/>
            <a:ext cx="997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wykonano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142918" y="4099313"/>
            <a:ext cx="913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Dokumentację odebrano:  25.02.2025 r.                                 </a:t>
            </a:r>
          </a:p>
          <a:p>
            <a:r>
              <a:rPr lang="pl-PL" sz="1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- budowa oświetlenia  parkingu (samolot), wartość netto 202.980,47 zł /brutto 249.665,98;         </a:t>
            </a:r>
          </a:p>
          <a:p>
            <a:r>
              <a:rPr lang="pl-PL" sz="1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- budowa oświetlenia  placu rtm.  Pileckiego  netto 29454,92 zł/brutto 36.229,55 zł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="" xmlns:a16="http://schemas.microsoft.com/office/drawing/2014/main" id="{39970E6C-5F6A-BE74-07D3-502411BC16FD}"/>
              </a:ext>
            </a:extLst>
          </p:cNvPr>
          <p:cNvSpPr txBox="1"/>
          <p:nvPr/>
        </p:nvSpPr>
        <p:spPr>
          <a:xfrm>
            <a:off x="101179" y="3751278"/>
            <a:ext cx="913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2902E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 dokumentacji : Projektowanie </a:t>
            </a:r>
            <a:r>
              <a:rPr lang="pl-PL" sz="1600" dirty="0" err="1">
                <a:solidFill>
                  <a:srgbClr val="2902E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Proyel</a:t>
            </a:r>
            <a:r>
              <a:rPr lang="pl-PL" sz="1600" dirty="0">
                <a:solidFill>
                  <a:srgbClr val="2902E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 Leon </a:t>
            </a:r>
            <a:r>
              <a:rPr lang="pl-PL" sz="1600" dirty="0" err="1">
                <a:solidFill>
                  <a:srgbClr val="2902E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Zuń</a:t>
            </a:r>
            <a:r>
              <a:rPr lang="pl-PL" sz="1600" dirty="0">
                <a:solidFill>
                  <a:srgbClr val="2902E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94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1306510" y="261918"/>
            <a:ext cx="9130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Przebudowa ul. Puszkina i Witosa w Goleniowie wraz                     z infrastruktura towarzyszącą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D2684777-F3BA-E12F-A0C2-0CB0EBC4C367}"/>
              </a:ext>
            </a:extLst>
          </p:cNvPr>
          <p:cNvSpPr txBox="1"/>
          <p:nvPr/>
        </p:nvSpPr>
        <p:spPr>
          <a:xfrm>
            <a:off x="142918" y="4944541"/>
            <a:ext cx="997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wykonano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9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2542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142918" y="1330925"/>
            <a:ext cx="9130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Rozbudowa Zespołu Szkół</a:t>
            </a:r>
          </a:p>
          <a:p>
            <a:r>
              <a:rPr lang="pl-PL" sz="40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Białuniu 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5 328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 856,00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4EAACB6D-3CD0-DA5C-00C5-FB7450FE687E}"/>
              </a:ext>
            </a:extLst>
          </p:cNvPr>
          <p:cNvSpPr txBox="1"/>
          <p:nvPr/>
        </p:nvSpPr>
        <p:spPr>
          <a:xfrm>
            <a:off x="203611" y="5054909"/>
            <a:ext cx="997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 trakcie realizacji.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7B865A9C-3797-1FB1-49E6-2FACC305518F}"/>
              </a:ext>
            </a:extLst>
          </p:cNvPr>
          <p:cNvSpPr txBox="1"/>
          <p:nvPr/>
        </p:nvSpPr>
        <p:spPr>
          <a:xfrm>
            <a:off x="263606" y="2518052"/>
            <a:ext cx="11105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 wystąpił z wnioskiem o zmianę terminu do 15 grudnia 2025 z powodu wymuszonych przestojów wynikających z egzaminów 8-klasistów, przedłużających się terminów dostawy kluczowych materiałów ( stropy, ślusarka aluminiowa) niekorzystnych warunków pogodowych oraz przedłużającymi się procedurami </a:t>
            </a:r>
          </a:p>
          <a:p>
            <a:r>
              <a:rPr lang="pl-PL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 wykonaniem przyłącza przez Enea Operator.  </a:t>
            </a:r>
          </a:p>
          <a:p>
            <a:endParaRPr lang="pl-PL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="" xmlns:a16="http://schemas.microsoft.com/office/drawing/2014/main" id="{0AF4FEE8-1D8D-044F-4F60-A88EEB91F963}"/>
              </a:ext>
            </a:extLst>
          </p:cNvPr>
          <p:cNvSpPr txBox="1"/>
          <p:nvPr/>
        </p:nvSpPr>
        <p:spPr>
          <a:xfrm>
            <a:off x="293604" y="3920115"/>
            <a:ext cx="1110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Wniosek Wykonawcy jest poddawany analizie co do jego </a:t>
            </a:r>
          </a:p>
          <a:p>
            <a:r>
              <a:rPr lang="pl-PL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zasadności.</a:t>
            </a:r>
          </a:p>
          <a:p>
            <a:r>
              <a:rPr lang="pl-PL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Obecnie przerób na zadaniu </a:t>
            </a:r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wynosi ok </a:t>
            </a:r>
            <a:r>
              <a:rPr lang="pl-PL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75 % wykonania.  </a:t>
            </a:r>
            <a:endParaRPr lang="en-US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4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-21583" y="234208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99376" y="993973"/>
            <a:ext cx="7512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INŻYNIERA KONTRAKTU  NAD INWESTYCJĄ</a:t>
            </a:r>
            <a:endParaRPr lang="en-US" sz="2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BABDC110-2ED5-5D10-A689-ADD37B11E1AF}"/>
              </a:ext>
            </a:extLst>
          </p:cNvPr>
          <p:cNvSpPr txBox="1"/>
          <p:nvPr/>
        </p:nvSpPr>
        <p:spPr>
          <a:xfrm>
            <a:off x="163025" y="2238456"/>
            <a:ext cx="75120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  </a:t>
            </a:r>
            <a:r>
              <a:rPr lang="pl-PL" dirty="0">
                <a:latin typeface="Montserrat ExtraBold" panose="00000900000000000000" pitchFamily="2" charset="-18"/>
              </a:rPr>
              <a:t>RDS MULTIPROJEKT Radosław </a:t>
            </a:r>
            <a:r>
              <a:rPr lang="pl-PL" dirty="0" err="1">
                <a:latin typeface="Montserrat ExtraBold" panose="00000900000000000000" pitchFamily="2" charset="-18"/>
              </a:rPr>
              <a:t>Żarkiewicz</a:t>
            </a:r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</a:t>
            </a:r>
            <a:r>
              <a:rPr lang="pl-PL" sz="20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28.04.2025 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13 miesięcy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</a:t>
            </a:r>
            <a:r>
              <a:rPr lang="pl-PL" dirty="0">
                <a:latin typeface="Montserrat ExtraBold" panose="00000900000000000000" pitchFamily="2" charset="-18"/>
              </a:rPr>
              <a:t>153 627,00 zł brutto </a:t>
            </a:r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109-000-409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385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98670" y="288905"/>
            <a:ext cx="104119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Montserrat ExtraBold" panose="00000900000000000000" pitchFamily="2" charset="-18"/>
              </a:rPr>
              <a:t>Opracowanie dokumentacji projektowej na budowę urządzeń kanalizacji deszczowej                                w miejscowości Goleniów</a:t>
            </a: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225 000,00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B0052571-0F87-B300-A368-E8A5177D4350}"/>
              </a:ext>
            </a:extLst>
          </p:cNvPr>
          <p:cNvSpPr txBox="1"/>
          <p:nvPr/>
        </p:nvSpPr>
        <p:spPr>
          <a:xfrm>
            <a:off x="98671" y="3047098"/>
            <a:ext cx="785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 miejscowości </a:t>
            </a:r>
          </a:p>
          <a:p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     Goleniów między skrzyżowaniem ulic Lipowa/Piaskowa a rzeką Iną </a:t>
            </a:r>
            <a:endParaRPr lang="pl-PL" sz="14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FC84A4EB-CC2E-311C-4B4F-6BDA7007BEED}"/>
              </a:ext>
            </a:extLst>
          </p:cNvPr>
          <p:cNvSpPr txBox="1"/>
          <p:nvPr/>
        </p:nvSpPr>
        <p:spPr>
          <a:xfrm>
            <a:off x="98670" y="3637344"/>
            <a:ext cx="785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 miejscowości Goleniów między ulicą Bankową na wysokości wiaduktu ( ul. Dworcowa) a rzeką Iną</a:t>
            </a:r>
            <a:endParaRPr lang="pl-PL" sz="14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676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0C4BF18-5BD8-C524-75F3-5FCE81622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DE3EEB2-2651-080B-D343-7DD6BB93E884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2E432F0-D21F-6AF7-B78E-03FE427760C9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1BBF6FF-AE42-A8AC-59A4-C9972518521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F67F143-3584-A1C0-76CB-3ACB68948676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BA98EC3-3383-6B0A-C087-2CEABA239DC4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A085D91-718D-3B7E-754B-FBE13EEDA74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798927F-6642-3C32-7045-451427AE5D5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FA23516-5AF7-4B2A-00ED-472D1618244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E812E9E-585F-803D-C4F4-12DF235720AB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AF92EC7-A77E-6EEA-F744-81E6472A602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5E01BBD-A956-3016-20B4-AF149B434F0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AAA75CF-9D53-350C-109A-13D4CE30AE62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4CB2F79E-54F1-71F9-79C1-3480ACE5692D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DC7D6FA-E0F6-FFDF-ECC8-46B14790647F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9C2861A1-C3AA-A0D9-9793-8BE8B4826F5C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244 770,00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A6A530A3-84F0-7C92-5FAE-F8695B96F788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="" xmlns:a16="http://schemas.microsoft.com/office/drawing/2014/main" id="{923BAA9A-A03F-CB8C-384D-4919244C9F0C}"/>
              </a:ext>
            </a:extLst>
          </p:cNvPr>
          <p:cNvSpPr txBox="1"/>
          <p:nvPr/>
        </p:nvSpPr>
        <p:spPr>
          <a:xfrm>
            <a:off x="171573" y="652213"/>
            <a:ext cx="765251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</a:t>
            </a: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BIPROJEKT Sp. z o.o.  Warszawa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przetargowe wszczęto  </a:t>
            </a:r>
            <a:r>
              <a:rPr lang="pl-PL" sz="2000" dirty="0">
                <a:solidFill>
                  <a:srgbClr val="FF0000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25.03.2024 r.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rozstrzygnięto: </a:t>
            </a:r>
            <a:r>
              <a:rPr lang="pl-PL" sz="2000" dirty="0">
                <a:solidFill>
                  <a:srgbClr val="FF0000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16.05.2024 r.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</a:t>
            </a:r>
            <a:r>
              <a:rPr lang="pl-PL" b="1" dirty="0">
                <a:solidFill>
                  <a:srgbClr val="FF0000"/>
                </a:solidFill>
                <a:latin typeface="Montserrat ExtraBold" panose="00000900000000000000" pitchFamily="2" charset="-18"/>
              </a:rPr>
              <a:t>22.05.2024 r. </a:t>
            </a:r>
            <a:endParaRPr lang="pl-PL" sz="2000" dirty="0">
              <a:solidFill>
                <a:srgbClr val="FF0000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Pierwotny termin wykonania:   </a:t>
            </a:r>
            <a:r>
              <a:rPr lang="pl-PL" sz="2000" dirty="0">
                <a:solidFill>
                  <a:srgbClr val="FF0000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180 dni 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od dnia podpisania umowy- </a:t>
            </a:r>
            <a:r>
              <a:rPr lang="pl-PL" sz="2000" dirty="0">
                <a:solidFill>
                  <a:srgbClr val="FF0000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18.11.2024 r. 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trakcie procedowania aneks nr 3 : zmiana terminu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wykonania do dnia 29.12.2025 r. 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rgbClr val="2902EF"/>
              </a:solidFill>
              <a:latin typeface="Montserrat ExtraBold" panose="00000900000000000000" pitchFamily="2" charset="-18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8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960DBE4-E969-08C7-20A1-52B68B60B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276EA7B-5281-8565-9EB0-8C6BC73B302A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D8F1B6D-D160-FC32-AF12-AE00F74DA9EF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F1719BC-4AFC-186A-9E33-15FFF0050DA0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E1C7917-9D92-4D78-85CB-C512AD87F34F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39725CF-016E-8026-634A-DCD3D33AB8EF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A223933-EDFA-5E84-72B5-D3B8DC796C10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B545B73E-9967-EC1C-DDB0-8852E1D336BA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2E208CB-8728-9C74-1CDC-4EADC03C3070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D649C93C-DAE5-D707-6FB2-5972DA31278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B0A8C2D1-A481-71FA-5CAA-C27212CAC5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FABEC8E-7AB8-F2C1-BAC3-AD1303FC7232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2341A56-CBCE-4F7D-42F7-73E8B73C04E9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4D6A8FDC-7DE1-6325-E0EE-6C2439CE32F0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E1150C03-7239-B5D5-80C5-B3961D532A4E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3AD9BE42-367E-550E-C61F-F5E051D9D93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BBB2907A-0CF5-5AD4-CB9E-EE7B914D128A}"/>
              </a:ext>
            </a:extLst>
          </p:cNvPr>
          <p:cNvSpPr txBox="1"/>
          <p:nvPr/>
        </p:nvSpPr>
        <p:spPr>
          <a:xfrm>
            <a:off x="487111" y="415665"/>
            <a:ext cx="10095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 miejscowości </a:t>
            </a:r>
          </a:p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Goleniów między skrzyżowaniem ulic Lipowa/Piaskowa a rzeką Iną </a:t>
            </a:r>
            <a:endParaRPr lang="pl-PL" sz="20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62E11F83-51B0-48F7-AD6A-E5B79B393EA7}"/>
              </a:ext>
            </a:extLst>
          </p:cNvPr>
          <p:cNvSpPr txBox="1"/>
          <p:nvPr/>
        </p:nvSpPr>
        <p:spPr>
          <a:xfrm>
            <a:off x="124448" y="1176667"/>
            <a:ext cx="75855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l-PL" sz="1400" dirty="0">
                <a:solidFill>
                  <a:srgbClr val="000000"/>
                </a:solidFill>
                <a:effectLst/>
                <a:latin typeface="Montserrat ExtraBold" panose="00000900000000000000" pitchFamily="2" charset="-18"/>
                <a:ea typeface="Times New Roman" panose="02020603050405020304" pitchFamily="18" charset="0"/>
              </a:rPr>
              <a:t>Celem budowy urządzeń jest przejęcie nadmiaru wód opadowych trafiających do zlewni kanalizacji deszczowej w rejonie skrzyżowania                 ulic Lipowa/Piaskowa i ich odprowadzenie bezpośrednio do rzeki Iny w związku z podtopieniami tego skrzyżowania w czasie silnych opadów lub roztopów. </a:t>
            </a:r>
          </a:p>
          <a:p>
            <a:pPr algn="just">
              <a:buNone/>
            </a:pPr>
            <a:endParaRPr lang="pl-PL" sz="1200" dirty="0">
              <a:solidFill>
                <a:srgbClr val="000000"/>
              </a:solidFill>
              <a:latin typeface="Montserrat ExtraBold" panose="00000900000000000000" pitchFamily="2" charset="-18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pl-PL" sz="1200" dirty="0">
                <a:solidFill>
                  <a:srgbClr val="000000"/>
                </a:solidFill>
                <a:effectLst/>
                <a:latin typeface="Montserrat ExtraBold" panose="00000900000000000000" pitchFamily="2" charset="-18"/>
                <a:ea typeface="Times New Roman" panose="02020603050405020304" pitchFamily="18" charset="0"/>
              </a:rPr>
              <a:t>Zakres działek:</a:t>
            </a:r>
          </a:p>
          <a:p>
            <a:pPr lvl="0"/>
            <a:r>
              <a:rPr lang="pl-PL" sz="1200" dirty="0">
                <a:latin typeface="Montserrat ExtraBold" panose="00000900000000000000" pitchFamily="2" charset="-18"/>
              </a:rPr>
              <a:t>dz. nr 37 (ul. Piaskowa) własność Powiat Goleniowski,</a:t>
            </a:r>
          </a:p>
          <a:p>
            <a:pPr lvl="0"/>
            <a:r>
              <a:rPr lang="pl-PL" sz="1200" dirty="0">
                <a:latin typeface="Montserrat ExtraBold" panose="00000900000000000000" pitchFamily="2" charset="-18"/>
              </a:rPr>
              <a:t>dz. nr 78 (ul. Matejki) własność Powiatu Goleniowski,</a:t>
            </a:r>
          </a:p>
          <a:p>
            <a:pPr lvl="0"/>
            <a:r>
              <a:rPr lang="pl-PL" sz="1200" dirty="0">
                <a:latin typeface="Montserrat ExtraBold" panose="00000900000000000000" pitchFamily="2" charset="-18"/>
              </a:rPr>
              <a:t>dz. nr 98 obręb 6 Goleniów (parking) własność Gmina Goleniów.</a:t>
            </a:r>
          </a:p>
          <a:p>
            <a:pPr algn="just">
              <a:buNone/>
            </a:pPr>
            <a:endParaRPr lang="pl-PL" sz="1400" dirty="0">
              <a:solidFill>
                <a:srgbClr val="000000"/>
              </a:solidFill>
              <a:effectLst/>
              <a:latin typeface="Montserrat ExtraBold" panose="00000900000000000000" pitchFamily="2" charset="-18"/>
              <a:ea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61B3E3B3-3585-03E1-982A-DCBF3B25D1B5}"/>
              </a:ext>
            </a:extLst>
          </p:cNvPr>
          <p:cNvSpPr txBox="1"/>
          <p:nvPr/>
        </p:nvSpPr>
        <p:spPr>
          <a:xfrm>
            <a:off x="0" y="3147362"/>
            <a:ext cx="758554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125FDC"/>
                </a:solidFill>
              </a:rPr>
              <a:t> </a:t>
            </a:r>
            <a:endParaRPr lang="pl-PL" sz="2000" dirty="0">
              <a:solidFill>
                <a:srgbClr val="125FDC"/>
              </a:solidFill>
            </a:endParaRPr>
          </a:p>
          <a:p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Dokumentacja obejmuje następujący zakres: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budowę sieci kanalizacji deszczowej w ul. Piaskowej, Jana Matejki i Lipowej,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budowę studni rewizyjnych kanalizacji deszczowej,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budowę urządzenia podczyszczającego,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budowę wylotu kanalizacji deszczowej do rzeki Iny w Goleniowie,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przebudowę i przepięcia istniejących wpustów do nowoprojektowanych kanałów.</a:t>
            </a:r>
          </a:p>
          <a:p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 </a:t>
            </a:r>
          </a:p>
          <a:p>
            <a:pPr algn="just">
              <a:buNone/>
            </a:pPr>
            <a:endParaRPr lang="pl-PL" sz="1400" dirty="0">
              <a:solidFill>
                <a:srgbClr val="125FDC"/>
              </a:solidFill>
              <a:effectLst/>
              <a:latin typeface="Montserrat ExtraBold" panose="00000900000000000000" pitchFamily="2" charset="-18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5C3A1C4-000F-C0FF-BF80-A39D0DD21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786F40-1868-F336-E7DB-30BB23635337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C2AB75-8B39-9A27-A77C-E5BC1DC79364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C3C047C-B821-ACC5-C006-2B42E147684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8F8AB87-D226-5843-FE9D-9185FB7068BC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DB90B85-4C1B-E4E1-8B38-49BC26A754B4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BC94020-9C6E-42C7-5926-C6CF58E7B871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0670DF0-9EEB-4E6B-7B16-A4EDEC35A22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361E221-74DC-CEA4-B6B9-3E5E89148181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66BA5862-DA96-F89F-FF3A-5556ABF7344D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7C9183C-771F-4B74-7C10-E8D05E316087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EE35265-5DC2-915F-51E6-58A33E4EFE3A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2235D6-DF4F-9A27-6887-4E01C67DA141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004E8C1-242D-F0C6-340E-C6A33C861140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A8FA9C2-E9EC-D204-2B7E-D4C1830D92B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B304E0FC-9E94-21F6-8CF1-718C7348393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B5C4C151-C106-D29A-954D-4553AEBC3C25}"/>
              </a:ext>
            </a:extLst>
          </p:cNvPr>
          <p:cNvSpPr txBox="1"/>
          <p:nvPr/>
        </p:nvSpPr>
        <p:spPr>
          <a:xfrm>
            <a:off x="487111" y="415665"/>
            <a:ext cx="10095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 miejscowości </a:t>
            </a:r>
          </a:p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Goleniów między skrzyżowaniem ulic Lipowa/Piaskowa a rzeką Iną </a:t>
            </a:r>
            <a:endParaRPr lang="pl-PL" sz="20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8D3C82BF-8BE1-F093-57DA-6239CC3D2897}"/>
              </a:ext>
            </a:extLst>
          </p:cNvPr>
          <p:cNvSpPr txBox="1"/>
          <p:nvPr/>
        </p:nvSpPr>
        <p:spPr>
          <a:xfrm>
            <a:off x="124448" y="1343252"/>
            <a:ext cx="77451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2000" b="1" dirty="0">
                <a:solidFill>
                  <a:srgbClr val="125FDC"/>
                </a:solidFill>
                <a:latin typeface="Montserrat ExtraBold" panose="00000900000000000000" pitchFamily="2" charset="-18"/>
              </a:rPr>
              <a:t>Istniejący stan zagospodarowania terenu</a:t>
            </a:r>
          </a:p>
          <a:p>
            <a:pPr lvl="0"/>
            <a:endParaRPr lang="pl-PL" sz="1400" b="1" i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  <a:p>
            <a:r>
              <a:rPr lang="pl-PL" sz="1400" dirty="0">
                <a:latin typeface="Montserrat ExtraBold" panose="00000900000000000000" pitchFamily="2" charset="-18"/>
              </a:rPr>
              <a:t>Teren objęty planowaną inwestycją znajduje się we wschodniej części miasta Goleniów.  Ulica Piaskowa i Jana Matejki to drogi powiatowe. </a:t>
            </a:r>
          </a:p>
          <a:p>
            <a:r>
              <a:rPr lang="pl-PL" sz="1400" dirty="0">
                <a:latin typeface="Montserrat ExtraBold" panose="00000900000000000000" pitchFamily="2" charset="-18"/>
              </a:rPr>
              <a:t>Działki, na których planowana jest inwestycja są uzbrojone w sieć wodociągową, sieć ciepłowniczą, sieć gazową, sieć kanalizacyjną sanitarną i deszczową, kable energetyczne, kable telekomunikacyjne.</a:t>
            </a:r>
          </a:p>
          <a:p>
            <a:r>
              <a:rPr lang="pl-PL" sz="1400" dirty="0">
                <a:latin typeface="Montserrat ExtraBold" panose="00000900000000000000" pitchFamily="2" charset="-18"/>
              </a:rPr>
              <a:t> </a:t>
            </a:r>
          </a:p>
          <a:p>
            <a:r>
              <a:rPr lang="pl-PL" sz="1400" dirty="0">
                <a:latin typeface="Montserrat ExtraBold" panose="00000900000000000000" pitchFamily="2" charset="-18"/>
              </a:rPr>
              <a:t>Wody deszczowe z ul. Piaskowej oraz skrzyżowania ul. Piaskowej z ul. Lipową odbierane są za pomocą wpustów deszczowych, a następnie odprowadzane kanałami deszczowymi Ø250 i Ø300. Wody deszczowe z ul. Dworcowej w rejonie planowanej inwestycji odbierane są za pomocą wpustów deszczowych, a następnie kierowane kanałem DN150 na teren zielony. </a:t>
            </a: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pl-PL" sz="1400" dirty="0">
                <a:latin typeface="Montserrat ExtraBold" panose="00000900000000000000" pitchFamily="2" charset="-18"/>
              </a:rPr>
              <a:t>W sytuacji występowania deszczy nawalnych skrzyżowane ul. Piaskowej i Lipowej jest zalewane, co powoduje ograniczenie w ruchu drogowym.  Istniejąca kanalizacja deszczowa, nie jest w stanie przejąć wód deszczowych spływających z terenu zlewni. </a:t>
            </a: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pl-PL" sz="1600" dirty="0">
                <a:latin typeface="Montserrat ExtraBold" panose="00000900000000000000" pitchFamily="2" charset="-18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8977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4A624A-5009-8C9A-4E1E-474707CB2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DC29FE2-E2B6-65EF-0FC2-75565021207F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C4BC8F9-6E00-2984-843C-F67108A3D75E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CF6A13D-6E85-426A-35B0-676CD67D47F2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A798A52-F1AD-8677-D8F2-6EAE9C0A2105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DF243FB-C41B-F8D4-BCAB-65F578134087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9B578E3-5058-7BD5-C19A-C96717556173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741B49F1-6EDD-290E-8E71-16534A3158F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5354123-FCAD-BC09-E857-8EED9D58D231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66F8F455-7A84-D3FF-7076-A3BD4AA2F145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7B9C4A6-38B9-B3E9-3975-60AAFEE002E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11E2105-08DA-5144-CC20-57F42AF838A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E9E5856-39D6-3E34-8FB3-27AF4595B331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9B2C576D-B903-8408-A181-7DFAEDABC6D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671344C3-115E-7757-3C56-5609962337D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9FF5CEDA-AAB8-918C-A84F-FCA3DACE545B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E3E980B9-8643-3D4E-BDED-B1D10758C052}"/>
              </a:ext>
            </a:extLst>
          </p:cNvPr>
          <p:cNvSpPr txBox="1"/>
          <p:nvPr/>
        </p:nvSpPr>
        <p:spPr>
          <a:xfrm>
            <a:off x="487111" y="415665"/>
            <a:ext cx="10095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 miejscowości </a:t>
            </a:r>
          </a:p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Goleniów między skrzyżowaniem ulic Lipowa/Piaskowa a rzeką Iną </a:t>
            </a:r>
            <a:endParaRPr lang="pl-PL" sz="20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E4204234-F03A-9F0F-A53C-BD66C227BE40}"/>
              </a:ext>
            </a:extLst>
          </p:cNvPr>
          <p:cNvSpPr txBox="1"/>
          <p:nvPr/>
        </p:nvSpPr>
        <p:spPr>
          <a:xfrm>
            <a:off x="215528" y="1063425"/>
            <a:ext cx="7745136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 </a:t>
            </a:r>
          </a:p>
          <a:p>
            <a:r>
              <a:rPr lang="pl-PL" dirty="0"/>
              <a:t> </a:t>
            </a:r>
          </a:p>
          <a:p>
            <a:pPr lvl="0"/>
            <a:r>
              <a:rPr lang="pl-PL" sz="2000" b="1" dirty="0">
                <a:solidFill>
                  <a:srgbClr val="125FDC"/>
                </a:solidFill>
                <a:latin typeface="Montserrat ExtraBold" panose="00000900000000000000" pitchFamily="2" charset="-18"/>
              </a:rPr>
              <a:t>Projektowane zagospodarowanie terenu</a:t>
            </a:r>
          </a:p>
          <a:p>
            <a:pPr lvl="0"/>
            <a:endParaRPr lang="pl-PL" sz="2000" b="1" i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  <a:p>
            <a:r>
              <a:rPr lang="pl-PL" sz="1400" dirty="0">
                <a:latin typeface="Montserrat ExtraBold" panose="00000900000000000000" pitchFamily="2" charset="-18"/>
              </a:rPr>
              <a:t>Na działkach objętych opracowaniem projektuje się: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kanał deszczowy w ul. Piaskowej, Jana Matejki i Lipowej,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studnie rewizyjne kanalizacji deszczowej,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urządzenie podczyszczające,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wylot kanalizacji deszczowej do rzeki Iny w Goleniowie,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przebudowa i przepięcia istniejących wpustów do nowoprojektowanych kanałów.</a:t>
            </a:r>
          </a:p>
          <a:p>
            <a:r>
              <a:rPr lang="pl-PL" sz="1400" dirty="0">
                <a:latin typeface="Montserrat ExtraBold" panose="00000900000000000000" pitchFamily="2" charset="-1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611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323105-C008-4147-3FA7-51EDB6A82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3B009AD-C5AE-B3CB-06DF-52BF535375D5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4AFD53A-6BAC-61C8-5F51-984E8ED94A59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A1BA0EB-27F3-C083-6CC4-D6F49E4D3C55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2446317-7EA1-8D03-BEA7-35123EAE8B29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EDF91A0-C854-6357-01AC-5E9FF9DC0628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851042C-4DA0-1A51-D701-7D7ADD9B082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ABCB25DD-EF18-5724-4504-22BBD238AA89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84D2819-4988-20AA-03FE-1B96AB6DA0BF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CED53E13-9D0D-0FC1-8C4A-E23577025D1A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0969C5D1-8C9F-D53B-7940-2E049C3462B3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BEDB321-D147-A209-CE11-4F65AD95FA05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28E5247-110E-7356-92E9-E766E377A3CB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B2F530B-37C1-4F0E-4554-9E477EEADDF0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C62F9C95-C0C6-C515-9BBF-B00A1E7429D9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D6BF55-18C2-9EBB-B27A-8E228FFAD9C4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3DCB345B-E549-E790-EC12-1B3E462B3CA5}"/>
              </a:ext>
            </a:extLst>
          </p:cNvPr>
          <p:cNvSpPr txBox="1"/>
          <p:nvPr/>
        </p:nvSpPr>
        <p:spPr>
          <a:xfrm>
            <a:off x="487111" y="415665"/>
            <a:ext cx="10095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 miejscowości </a:t>
            </a:r>
          </a:p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Goleniów między skrzyżowaniem ulic Lipowa/Piaskowa a rzeką Iną </a:t>
            </a:r>
            <a:endParaRPr lang="pl-PL" sz="20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pic>
        <p:nvPicPr>
          <p:cNvPr id="11" name="Obraz 10" descr="Obraz zawierający tekst, diagram, mapa&#10;&#10;Zawartość wygenerowana przez AI może być niepoprawna.">
            <a:extLst>
              <a:ext uri="{FF2B5EF4-FFF2-40B4-BE49-F238E27FC236}">
                <a16:creationId xmlns="" xmlns:a16="http://schemas.microsoft.com/office/drawing/2014/main" id="{A43667F3-8B6B-6318-3BD0-2682F7CBA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t="6973" r="21488" b="3983"/>
          <a:stretch>
            <a:fillRect/>
          </a:stretch>
        </p:blipFill>
        <p:spPr>
          <a:xfrm>
            <a:off x="203546" y="1063425"/>
            <a:ext cx="5677231" cy="556137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="" xmlns:a16="http://schemas.microsoft.com/office/drawing/2014/main" id="{14C6F40F-5392-1404-6C06-6CFC10BF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751" y="1113314"/>
            <a:ext cx="3525575" cy="50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1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CEEC5ED-D042-9902-2218-59FA656B9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D7471FC-DEE7-DE06-B84E-DCBFF9AA3A2B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FC4718-BE5D-0A1C-7BF6-BB1969025DCB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A9BA020-9925-C025-5EC6-95BF55D3D2EE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B612F99-5C19-EEB1-54C9-DB19B250CA2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0C572DB4-33C6-16F6-0B0D-F9B747A8717A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281951F-1989-0382-8AEF-4A2B0CFA162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6F4DA8E-43A2-78FF-65D3-399BF5F9BE14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9D9390DF-B8D7-1DA3-0505-955B7AA08B81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6845C9D-554D-AE22-24BC-1E4F7DB3B093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94DEFD9-AC23-5B91-3A52-6720FFCA0284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7C76E47-8C2D-0E2B-07D3-A2E0E3EE1981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4E14862-DAE6-A995-1E2A-A18363D809B9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E6EC20D8-A948-9171-35EF-19BD1B65D4D1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CC53D4FE-34A9-C74B-334E-8582C1C29BBA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830C4209-64DE-DBB5-3D8B-E72D979E0CA2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CE39C644-EAF9-6136-F731-70243176FB4C}"/>
              </a:ext>
            </a:extLst>
          </p:cNvPr>
          <p:cNvSpPr txBox="1"/>
          <p:nvPr/>
        </p:nvSpPr>
        <p:spPr>
          <a:xfrm>
            <a:off x="487111" y="415665"/>
            <a:ext cx="1056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 miejscowości Goleniów między ulicą Bankową na wysokości wiaduktu ( ul. Dworcowa) a rzeką Iną</a:t>
            </a:r>
            <a:endParaRPr lang="pl-PL" sz="20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BCB7B3B5-D3FB-EAE4-5350-5841BB9FCFE5}"/>
              </a:ext>
            </a:extLst>
          </p:cNvPr>
          <p:cNvSpPr txBox="1"/>
          <p:nvPr/>
        </p:nvSpPr>
        <p:spPr>
          <a:xfrm>
            <a:off x="194656" y="1336119"/>
            <a:ext cx="766319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l-PL" sz="1400" dirty="0">
                <a:latin typeface="Montserrat ExtraBold" panose="00000900000000000000" pitchFamily="2" charset="-18"/>
              </a:rPr>
              <a:t>Celem budowy urządzeń jest odprowadzenie wód opadowych z okolic wiaduktu nad ulicą Bankową ich odprowadzenie bezpośrednio do rzeki Iny              w związku z nieskutecznym ich odprowadzaniem istniejącymi urządzeniami          w czasie silnych opadów lub roztopów</a:t>
            </a:r>
            <a:endParaRPr lang="pl-PL" sz="1400" dirty="0">
              <a:solidFill>
                <a:srgbClr val="000000"/>
              </a:solidFill>
              <a:latin typeface="Montserrat ExtraBold" panose="00000900000000000000" pitchFamily="2" charset="-18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pl-PL" sz="1200" dirty="0">
              <a:solidFill>
                <a:srgbClr val="000000"/>
              </a:solidFill>
              <a:effectLst/>
              <a:latin typeface="Montserrat ExtraBold" panose="00000900000000000000" pitchFamily="2" charset="-18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pl-PL" sz="1200" dirty="0">
                <a:solidFill>
                  <a:srgbClr val="000000"/>
                </a:solidFill>
                <a:effectLst/>
                <a:latin typeface="Montserrat ExtraBold" panose="00000900000000000000" pitchFamily="2" charset="-18"/>
                <a:ea typeface="Times New Roman" panose="02020603050405020304" pitchFamily="18" charset="0"/>
              </a:rPr>
              <a:t>Zakres działek:</a:t>
            </a:r>
          </a:p>
          <a:p>
            <a:pPr lvl="0"/>
            <a:r>
              <a:rPr lang="pl-PL" sz="1200" dirty="0">
                <a:latin typeface="Montserrat ExtraBold" panose="00000900000000000000" pitchFamily="2" charset="-18"/>
              </a:rPr>
              <a:t>dz. nr 265 obręb 8 Goleniów (przy wiadukcie kolejowym) jest własnością Gminy Goleniów,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dz. nr 1/8 obręb 8 Goleniów (przy rzece) jest własnością Skarbu Państwa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dz. nr 1/9 i 1/12 obręb 8 Goleniów</a:t>
            </a:r>
          </a:p>
          <a:p>
            <a:pPr algn="just">
              <a:buNone/>
            </a:pPr>
            <a:endParaRPr lang="pl-PL" sz="1400" dirty="0">
              <a:solidFill>
                <a:srgbClr val="000000"/>
              </a:solidFill>
              <a:effectLst/>
              <a:latin typeface="Montserrat ExtraBold" panose="00000900000000000000" pitchFamily="2" charset="-18"/>
              <a:ea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2FED10B7-8576-1E36-8FC1-41EA40884F4B}"/>
              </a:ext>
            </a:extLst>
          </p:cNvPr>
          <p:cNvSpPr txBox="1"/>
          <p:nvPr/>
        </p:nvSpPr>
        <p:spPr>
          <a:xfrm>
            <a:off x="0" y="3147362"/>
            <a:ext cx="758554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125FDC"/>
                </a:solidFill>
              </a:rPr>
              <a:t> </a:t>
            </a:r>
            <a:endParaRPr lang="pl-PL" sz="2000" dirty="0">
              <a:solidFill>
                <a:srgbClr val="125FDC"/>
              </a:solidFill>
            </a:endParaRPr>
          </a:p>
          <a:p>
            <a:r>
              <a:rPr lang="pl-PL" sz="14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Dokumentacja obejmuje następujący zakres: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sieci kanalizacji deszczowej w ul. Dworcowej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studni rewizyjnych kanalizacji deszczowej,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urządzenia podczyszczającego,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wylotu kanalizacji deszczowej do rzeki Iny w Goleniowie,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12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przebudowa i przepięcia istniejących wpustów do nowoprojektowanego kanału.</a:t>
            </a:r>
          </a:p>
          <a:p>
            <a:r>
              <a:rPr lang="pl-PL" dirty="0"/>
              <a:t>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  <a:p>
            <a:pPr algn="just">
              <a:buNone/>
            </a:pPr>
            <a:endParaRPr lang="pl-PL" sz="1400" dirty="0">
              <a:solidFill>
                <a:srgbClr val="125FDC"/>
              </a:solidFill>
              <a:effectLst/>
              <a:latin typeface="Montserrat ExtraBold" panose="00000900000000000000" pitchFamily="2" charset="-18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BF46A7-0F38-7A68-C59D-2A3B812A8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11D0A86-DDB2-62B7-9562-D51CBC8871E3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A681D41-1106-A707-9931-2E59C6094629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B97B32E-6E5E-F3A7-C69A-E41B37D71D6C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10185F0-3743-8C27-4B92-EAA41EC0248C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79B8122-E12F-1275-C74D-B9A07412EE23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068A5EB-EBD0-50E9-60C2-E6620687DD18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3FB5AD9-2520-BDA5-B793-ED5CA84AD3BC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FE22B35F-19C5-39AD-FF89-D6848DF6E4E9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69E8447-D420-44DE-FEC4-7C9665711BEC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16650DA4-A92F-B464-DDEA-91BE8853AB69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FDA35EC-6E04-7F4F-2E80-75634C274D9F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D70DC8A-CF93-B8CE-67F1-F0797AF9AE35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D872C5-522B-1219-7ADC-1B418AAB34E2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805EAEE-06C0-5890-9D4F-4399754FF8D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2C283845-07CC-5D18-8101-7E56341805A0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E34F3484-15C5-15AD-2D99-83F2E81458D9}"/>
              </a:ext>
            </a:extLst>
          </p:cNvPr>
          <p:cNvSpPr txBox="1"/>
          <p:nvPr/>
        </p:nvSpPr>
        <p:spPr>
          <a:xfrm>
            <a:off x="487111" y="415665"/>
            <a:ext cx="1056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 miejscowości Goleniów między ulicą Bankową na wysokości wiaduktu ( ul. Dworcowa) a rzeką Iną</a:t>
            </a:r>
            <a:endParaRPr lang="pl-PL" sz="20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08071BE5-98FC-CF8B-65D2-874C748E27AF}"/>
              </a:ext>
            </a:extLst>
          </p:cNvPr>
          <p:cNvSpPr txBox="1"/>
          <p:nvPr/>
        </p:nvSpPr>
        <p:spPr>
          <a:xfrm>
            <a:off x="277820" y="1973600"/>
            <a:ext cx="766319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600" b="1" dirty="0">
                <a:solidFill>
                  <a:srgbClr val="125FDC"/>
                </a:solidFill>
                <a:latin typeface="Montserrat ExtraBold" panose="00000900000000000000" pitchFamily="2" charset="-18"/>
              </a:rPr>
              <a:t>Istniejący stan zagospodarowania terenu</a:t>
            </a:r>
            <a:endParaRPr lang="pl-PL" sz="1600" b="1" i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  <a:p>
            <a:r>
              <a:rPr lang="pl-PL" sz="1200" dirty="0">
                <a:latin typeface="Montserrat ExtraBold" panose="00000900000000000000" pitchFamily="2" charset="-18"/>
              </a:rPr>
              <a:t>Teren objęty planowaną inwestycją znajduje się w południowej części miasta Goleniów. 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Ulica Dworcowa to droga o kategorii gminnej. 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Działki, na których planowana jest inwestycja są uzbrojone w sieć wodociągową, sieć ciepłowniczą, sieć gazową, sieć kanalizacyjną sanitarną i deszczową, kable energetyczne, kable telekomunikacyjne.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 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Wody deszczowe z ul. Dworcowej w rejonie planowanej inwestycji odbierane są za pomocą wpustów deszczowych, a następnie kierowane kanałem DN150 na teren zielony. 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 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W sytuacji występowania deszczy nawalnych rejon ul. Dworcowej jest zalewany, co powoduje ograniczenie w ruchu drogowym.  Istniejąca kanalizacja deszczowa, nie jest </a:t>
            </a:r>
            <a:br>
              <a:rPr lang="pl-PL" sz="1200" dirty="0">
                <a:latin typeface="Montserrat ExtraBold" panose="00000900000000000000" pitchFamily="2" charset="-18"/>
              </a:rPr>
            </a:br>
            <a:r>
              <a:rPr lang="pl-PL" sz="1200" dirty="0">
                <a:latin typeface="Montserrat ExtraBold" panose="00000900000000000000" pitchFamily="2" charset="-18"/>
              </a:rPr>
              <a:t>w stanie przejąć wód deszczowych spływających z terenu zlewni. 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539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81FEA5E-465A-A204-69A7-6B49724DB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9E55924-7A68-F697-356B-1CDE5A9374B5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8592976-8F41-A615-E103-78DDFCC4B6A9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58C8260-9B94-7408-6658-90CFC585BBC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C69FE11-FCF5-BA7D-A762-0934124E1395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00FE008-9463-91FC-142B-2645C603050E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5756F2F-49E0-FA14-6FB8-70CC90847AA8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11DEE63B-318E-9810-4297-A47D9970AAF7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277D0E5E-2E87-8D07-F641-1C82EF74F3C4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1D8CC0C-B010-337F-5C21-AD23201FCE5F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F45AA14-FCFD-669B-9BE3-C767B3569B1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08A2CAF-E783-ED82-0484-F430DA6DA76A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C92EF3B-780A-F822-C53F-130A81FBE115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916E347A-286C-DFFC-A7DC-60753B03A6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DCC67162-D6B8-2724-EF23-963323C87917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1DC8BB9E-4516-58A5-6260-30DC422AFEDB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75951EA5-1ABC-147C-2743-6C497F2CD873}"/>
              </a:ext>
            </a:extLst>
          </p:cNvPr>
          <p:cNvSpPr txBox="1"/>
          <p:nvPr/>
        </p:nvSpPr>
        <p:spPr>
          <a:xfrm>
            <a:off x="487111" y="415665"/>
            <a:ext cx="1056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 miejscowości Goleniów między ulicą Bankową na wysokości wiaduktu ( ul. Dworcowa) a rzeką Iną</a:t>
            </a:r>
            <a:endParaRPr lang="pl-PL" sz="20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0C17F7EB-81B3-E1F7-560E-BD2FB4C796CB}"/>
              </a:ext>
            </a:extLst>
          </p:cNvPr>
          <p:cNvSpPr txBox="1"/>
          <p:nvPr/>
        </p:nvSpPr>
        <p:spPr>
          <a:xfrm>
            <a:off x="194656" y="1821200"/>
            <a:ext cx="76631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600" b="1" dirty="0">
                <a:solidFill>
                  <a:srgbClr val="125FDC"/>
                </a:solidFill>
                <a:latin typeface="Montserrat ExtraBold" panose="00000900000000000000" pitchFamily="2" charset="-18"/>
              </a:rPr>
              <a:t>Projektowane zagospodarowanie terenu</a:t>
            </a:r>
            <a:endParaRPr lang="pl-PL" sz="1600" b="1" i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  <a:p>
            <a:r>
              <a:rPr lang="pl-PL" sz="1400" dirty="0">
                <a:latin typeface="Montserrat ExtraBold" panose="00000900000000000000" pitchFamily="2" charset="-18"/>
              </a:rPr>
              <a:t>Na działkach objętych opracowaniem projektuje się: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kanał deszczowy w ul. Dworcowej,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studnie rewizyjne kanalizacji deszczowej,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urządzenie podczyszczające,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wylot kanalizacji deszczowej do rzeki Iny w Goleniowie,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sz="1400" dirty="0">
                <a:latin typeface="Montserrat ExtraBold" panose="00000900000000000000" pitchFamily="2" charset="-18"/>
              </a:rPr>
              <a:t>przebudowa i przepięcia istniejących wpustów do nowoprojektowanego kanału.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pl-PL" sz="1400" dirty="0">
              <a:latin typeface="Montserrat ExtraBold" panose="00000900000000000000" pitchFamily="2" charset="-18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pl-PL" sz="1200" dirty="0">
                <a:latin typeface="Montserrat ExtraBold" panose="00000900000000000000" pitchFamily="2" charset="-18"/>
              </a:rPr>
              <a:t>Wody opadowe odprowadzone zostaną do rzeki Iny poprzez projektowany wylot. Projektuje się prefabrykowany, betonowy wylot kolektora wg </a:t>
            </a:r>
            <a:r>
              <a:rPr lang="pl-PL" sz="1200" dirty="0" smtClean="0">
                <a:latin typeface="Montserrat ExtraBold" panose="00000900000000000000" pitchFamily="2" charset="-18"/>
              </a:rPr>
              <a:t>wyposażony </a:t>
            </a:r>
            <a:r>
              <a:rPr lang="pl-PL" sz="1200" dirty="0">
                <a:latin typeface="Montserrat ExtraBold" panose="00000900000000000000" pitchFamily="2" charset="-18"/>
              </a:rPr>
              <a:t/>
            </a:r>
            <a:br>
              <a:rPr lang="pl-PL" sz="1200" dirty="0">
                <a:latin typeface="Montserrat ExtraBold" panose="00000900000000000000" pitchFamily="2" charset="-18"/>
              </a:rPr>
            </a:br>
            <a:r>
              <a:rPr lang="pl-PL" sz="1200" dirty="0">
                <a:latin typeface="Montserrat ExtraBold" panose="00000900000000000000" pitchFamily="2" charset="-18"/>
              </a:rPr>
              <a:t>w  klapę zwrotną. Na zrzut wód opadowych do rzeki Iny oraz budowę urządzenia wodnego </a:t>
            </a:r>
            <a:r>
              <a:rPr lang="pl-PL" sz="1200" dirty="0">
                <a:solidFill>
                  <a:srgbClr val="FF0000"/>
                </a:solidFill>
                <a:latin typeface="Montserrat ExtraBold" panose="00000900000000000000" pitchFamily="2" charset="-18"/>
              </a:rPr>
              <a:t>zostanie uzyskane pozwolenie wodnoprawne.</a:t>
            </a:r>
          </a:p>
          <a:p>
            <a:r>
              <a:rPr lang="pl-PL" sz="1200" dirty="0">
                <a:latin typeface="Montserrat ExtraBold" panose="00000900000000000000" pitchFamily="2" charset="-18"/>
              </a:rPr>
              <a:t>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pl-PL" sz="14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761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A18EB3-4715-DBCE-5ED6-CC7A61DF6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7DEB80A-746C-C13D-72D6-D44377E8A809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6BB0CA3-C7FE-7416-08AF-B8078BB6D9C3}"/>
              </a:ext>
            </a:extLst>
          </p:cNvPr>
          <p:cNvSpPr/>
          <p:nvPr/>
        </p:nvSpPr>
        <p:spPr>
          <a:xfrm>
            <a:off x="8024178" y="3776543"/>
            <a:ext cx="4167823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65D367D-74AA-4555-80EE-EBDC9413F8B2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52ED6EB-8A9E-E6B0-BE8E-8152DBF0350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BCA1219-D612-A534-6913-70022222B33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788FF8F-FB53-9857-2429-C9A14C03B50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95C69E2-3F3B-955B-0C67-DDCA42FFCA1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D96FB1A-5201-CB58-777B-E6A6D612318A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9EC64FD-241A-A644-8B57-9C1CDE227FCB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C52F3AF-AC38-41B8-577B-99ABF1ACF202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8D9C3E-AE96-CE26-3386-9D3FC18B50A3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ED0171B6-C64A-A89A-CAB8-72E8289DF5A6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73E71D40-E371-9346-A799-677552140934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9C35F751-CF42-4C8D-92C5-8DCD0DEB56DF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75B329C-9B3F-AF16-08B9-FBC163A64ED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BD530A12-CE36-3FEA-BC73-91792F22EE76}"/>
              </a:ext>
            </a:extLst>
          </p:cNvPr>
          <p:cNvSpPr txBox="1"/>
          <p:nvPr/>
        </p:nvSpPr>
        <p:spPr>
          <a:xfrm>
            <a:off x="487111" y="415665"/>
            <a:ext cx="10569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125FDC"/>
                </a:solidFill>
                <a:latin typeface="Montserrat ExtraBold" panose="00000900000000000000" pitchFamily="2" charset="-18"/>
              </a:rPr>
              <a:t>Budowa urządzeń kanalizacji deszczowej w miejscowości Goleniów między ulicą Bankową na wysokości wiaduktu ( ul. Dworcowa) a rzeką Iną</a:t>
            </a:r>
            <a:endParaRPr lang="pl-PL" sz="2000" b="1" dirty="0">
              <a:solidFill>
                <a:srgbClr val="125FDC"/>
              </a:solidFill>
              <a:latin typeface="Montserrat ExtraBold" panose="00000900000000000000" pitchFamily="2" charset="-18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17D97D00-AC96-E0B4-1685-E009AA5E6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29" y="1183853"/>
            <a:ext cx="5152050" cy="5436021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="" xmlns:a16="http://schemas.microsoft.com/office/drawing/2014/main" id="{791D5648-662A-DE4B-6593-588B27D80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3" y="1189940"/>
            <a:ext cx="6037593" cy="55232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5D517F48-69C3-6D9C-B7D0-701E07B0E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807" y="3827979"/>
            <a:ext cx="2243799" cy="17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1578" y="1977129"/>
            <a:ext cx="75120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dróg gminnych i powiatowych w technologii nowej nakładki</a:t>
            </a:r>
          </a:p>
          <a:p>
            <a:endParaRPr lang="pl-PL" sz="14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USŁUGA PROJEKTOWA + ROBOTA</a:t>
            </a:r>
          </a:p>
          <a:p>
            <a:r>
              <a:rPr lang="pl-PL" sz="28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BUDOWLANA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73541" y="5064359"/>
            <a:ext cx="618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w budżecie 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4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746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8D3257-4582-95BD-A981-C50D04244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1461021-1F15-082D-C13E-0B5787040992}"/>
              </a:ext>
            </a:extLst>
          </p:cNvPr>
          <p:cNvSpPr/>
          <p:nvPr/>
        </p:nvSpPr>
        <p:spPr>
          <a:xfrm>
            <a:off x="-23411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27A67C8-B4A0-AC30-3243-9D0B8E59F335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E7AD456-FC23-2891-9C72-E7FA04A4757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423ECC3-5212-FA4A-1C7D-7CABD3F9951D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E743D8C-AEFF-C42A-913F-2EB7CFF01421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AA05B6F-CB9B-9E59-8B5D-3AF5DCBD9FC2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BAB5B140-C5B1-61FC-84F9-31D16382493D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E0F0EB9-4B9F-B9CB-C43F-029E59AD24C7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3491B6EF-C392-A882-BD06-9E33D05C0C62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E23F3E7-0FBA-DC79-51A9-D0BF5460D8B6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71FFA3F-A716-2726-F3F8-9B6F8355833C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E01BA92-8C57-7618-C70D-FE5BF218E0D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51A5D59E-0C21-2C3A-4688-4BD9335014AF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EB885F-9B80-CE80-5B0C-CE4D7971DD16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5" name="Obraz 4" descr="Obraz zawierający tekst, diagram, mapa&#10;&#10;Zawartość wygenerowana przez AI może być niepoprawna.">
            <a:extLst>
              <a:ext uri="{FF2B5EF4-FFF2-40B4-BE49-F238E27FC236}">
                <a16:creationId xmlns="" xmlns:a16="http://schemas.microsoft.com/office/drawing/2014/main" id="{4A48BFB1-78EA-5B3C-A155-6DF65A112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t="3297" r="22775" b="36030"/>
          <a:stretch>
            <a:fillRect/>
          </a:stretch>
        </p:blipFill>
        <p:spPr>
          <a:xfrm>
            <a:off x="2745288" y="769608"/>
            <a:ext cx="7520402" cy="57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FF96E14-6C4C-C1EB-3BAE-FD92B9EBC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CFF1841-8F15-0614-02C6-8FA0251AE2A5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9345846-0555-2FE1-BB7C-0ACDB5F9065E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E000713-3F74-852E-22B4-D303241568BB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C8DA26D-D795-11B9-BDFD-DAEC1411696B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E652B53-3F34-17DF-AAED-D53BA5AA8C2B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2A70CD6-D775-D51D-2EE7-0C3741E3AD3E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7BD544A2-6849-428B-C47E-43242266CAB8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60B35EE7-FF26-B13D-ACF7-AB1112E42502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5C3966C-0B4F-060A-8CFF-7149F2B634A9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7552137-AB2C-A265-8030-F34B76E46E79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998C296-CC36-928E-876C-5838E8D7C68C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89B9226-B173-F935-6CFD-790345491422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6D16E0F-253F-0332-F503-3363625A0A1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="" xmlns:a16="http://schemas.microsoft.com/office/drawing/2014/main" id="{BF154FD1-40D4-70D6-FC12-7136425E11FB}"/>
              </a:ext>
            </a:extLst>
          </p:cNvPr>
          <p:cNvSpPr txBox="1"/>
          <p:nvPr/>
        </p:nvSpPr>
        <p:spPr>
          <a:xfrm>
            <a:off x="171572" y="652213"/>
            <a:ext cx="107376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Główne powody, które wpłynęły na opóźnienie w realizacji : </a:t>
            </a:r>
            <a:endParaRPr lang="pl-PL" sz="2400" dirty="0">
              <a:solidFill>
                <a:srgbClr val="2902EF"/>
              </a:solidFill>
              <a:latin typeface="Montserrat ExtraBold" panose="00000900000000000000" pitchFamily="2" charset="-18"/>
            </a:endParaRP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Konieczność wykonania odwiertów geologicznych oraz dokumentacji geotechnicznej na etapie opracowywania projektów koncepcyjnych.</a:t>
            </a:r>
          </a:p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2902EF"/>
                </a:solidFill>
                <a:latin typeface="Montserrat ExtraBold" panose="00000900000000000000" pitchFamily="2" charset="-18"/>
              </a:rPr>
              <a:t>Długi </a:t>
            </a: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czas oczekiwania na wydanie przez Goleniowskie Wodociągi i Kanalizację warunków technicznych</a:t>
            </a:r>
          </a:p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2902EF"/>
                </a:solidFill>
                <a:latin typeface="Montserrat ExtraBold" panose="00000900000000000000" pitchFamily="2" charset="-18"/>
              </a:rPr>
              <a:t>Prawie </a:t>
            </a: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5-miesięczny czas oczekiwania na wydanie decyzji o ustaleniu lokalizacji inwestycji celu publicznego dla obu </a:t>
            </a:r>
            <a:r>
              <a:rPr lang="pl-PL" dirty="0" smtClean="0">
                <a:solidFill>
                  <a:srgbClr val="2902EF"/>
                </a:solidFill>
                <a:latin typeface="Montserrat ExtraBold" panose="00000900000000000000" pitchFamily="2" charset="-18"/>
              </a:rPr>
              <a:t>zakresów,</a:t>
            </a:r>
            <a:endParaRPr lang="pl-PL" dirty="0">
              <a:solidFill>
                <a:srgbClr val="2902EF"/>
              </a:solidFill>
              <a:latin typeface="Montserrat ExtraBold" panose="00000900000000000000" pitchFamily="2" charset="-18"/>
            </a:endParaRPr>
          </a:p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2902EF"/>
                </a:solidFill>
                <a:latin typeface="Montserrat ExtraBold" panose="00000900000000000000" pitchFamily="2" charset="-18"/>
              </a:rPr>
              <a:t>Długi </a:t>
            </a: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czas oczekiwania na otrzymanie odpowiedzi od Gazowni w Gryficach na uzgodnienie dokumentacji dla ul. Piaskowej</a:t>
            </a:r>
          </a:p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2902EF"/>
                </a:solidFill>
                <a:latin typeface="Montserrat ExtraBold" panose="00000900000000000000" pitchFamily="2" charset="-18"/>
              </a:rPr>
              <a:t>Długi </a:t>
            </a: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czas oczekiwania na rozpatrzenie wniosku o wydanie pozwolenia wodnoprawnego (Piaskowa) przez Wody Polskie- </a:t>
            </a:r>
            <a:r>
              <a:rPr lang="pl-PL" dirty="0">
                <a:solidFill>
                  <a:srgbClr val="FF0000"/>
                </a:solidFill>
                <a:latin typeface="Montserrat ExtraBold" panose="00000900000000000000" pitchFamily="2" charset="-18"/>
              </a:rPr>
              <a:t>pozwolenie wydano 6 miesięcy od momentu złożenia wniosku </a:t>
            </a:r>
          </a:p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Nie przedłożono do dnia dzisiejszego projektu </a:t>
            </a:r>
            <a:r>
              <a:rPr lang="pl-PL" dirty="0" smtClean="0">
                <a:solidFill>
                  <a:srgbClr val="2902EF"/>
                </a:solidFill>
                <a:latin typeface="Montserrat ExtraBold" panose="00000900000000000000" pitchFamily="2" charset="-18"/>
              </a:rPr>
              <a:t>umowy (Wody Polskie) </a:t>
            </a: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na zrzut wód deszczowych</a:t>
            </a:r>
          </a:p>
          <a:p>
            <a:pPr marL="285750" lvl="0" indent="-285750" hangingPunct="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2902EF"/>
                </a:solidFill>
                <a:latin typeface="Montserrat ExtraBold" panose="00000900000000000000" pitchFamily="2" charset="-18"/>
              </a:rPr>
              <a:t>Długi </a:t>
            </a:r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czas oczekiwania na rozpatrzenie wniosku o wydanie pozwolenia wodnoprawnego (Dworcowa) – na dzień 15.09.2025 r. – opóźnienie wynosi               </a:t>
            </a:r>
            <a:r>
              <a:rPr lang="pl-PL" dirty="0">
                <a:solidFill>
                  <a:srgbClr val="FF0000"/>
                </a:solidFill>
                <a:latin typeface="Montserrat ExtraBold" panose="00000900000000000000" pitchFamily="2" charset="-18"/>
              </a:rPr>
              <a:t>158 dni- brak uzyskanego do dnia dzisiejszego pozwolenia </a:t>
            </a: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48F282C-8BB4-835F-0626-B2AA7EE62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47A0A2-ED0F-6F22-678D-0EA523DAB4A2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D8ED08C-F870-A2D2-2064-2824738994BF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8401C88-DD65-9F8C-3B7F-7A2EB011508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0189069-2663-9842-B607-059F413EF914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54C7A67-03CA-4B39-5708-E82E80D83547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77AB7DBF-BCA9-8354-A800-74325AEEE795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F78E17A9-8CD7-8B7A-DC0A-E898738E136F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3482886E-A565-590F-B0E6-F7FD070EEB4F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BE4B15-2F27-6DA1-1BC8-A7ABA12511D5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2BA8D7C-8B37-8125-0CB9-513EC900C8A9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051C226-8621-43AD-A803-4F189A8381E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F8E8F92B-F8E7-52C5-FA8A-D4926BAA1D7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6AE9FA9C-3160-3E85-758F-CE2B4E756939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="" xmlns:a16="http://schemas.microsoft.com/office/drawing/2014/main" id="{333A9FAF-5E54-5D6C-DAAE-DD9C15E13C14}"/>
              </a:ext>
            </a:extLst>
          </p:cNvPr>
          <p:cNvSpPr txBox="1"/>
          <p:nvPr/>
        </p:nvSpPr>
        <p:spPr>
          <a:xfrm>
            <a:off x="171572" y="652213"/>
            <a:ext cx="1034800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Główne powody, które wpłynęły na opóźnienie w realizacji : </a:t>
            </a:r>
            <a:endParaRPr lang="pl-PL" sz="2400" dirty="0">
              <a:solidFill>
                <a:srgbClr val="2902EF"/>
              </a:solidFill>
              <a:latin typeface="Montserrat ExtraBold" panose="00000900000000000000" pitchFamily="2" charset="-18"/>
            </a:endParaRP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Długi czas oczekiwania na rozpatrzenie wniosku o wydanie uzgodnienia dokumentacji projektowej przez Kolejowy Zespół</a:t>
            </a:r>
          </a:p>
          <a:p>
            <a:pPr lvl="0" hangingPunct="0"/>
            <a:r>
              <a:rPr lang="pl-PL" sz="20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     Uzgadniania Dokumentacji Projektowej w Szczecinie (Dworcowa)</a:t>
            </a:r>
          </a:p>
          <a:p>
            <a:pPr lvl="0" hangingPunct="0"/>
            <a:endParaRPr lang="pl-PL" sz="2000" dirty="0">
              <a:solidFill>
                <a:srgbClr val="2902EF"/>
              </a:solidFill>
              <a:latin typeface="Montserrat ExtraBold" panose="00000900000000000000" pitchFamily="2" charset="-18"/>
            </a:endParaRP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Brak możliwości złożenia wniosku w sprawie zwołania narady koordynacyjnej od razu po otrzymaniu uzgodnienia PKP z uwagi na  niedziałającą około tygodnia stronę Portalu Projektanta Starostwa w Goleniowie (Dworcowa)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endParaRPr lang="pl-PL" sz="2000" dirty="0">
              <a:solidFill>
                <a:srgbClr val="2902EF"/>
              </a:solidFill>
              <a:latin typeface="Montserrat ExtraBold" panose="00000900000000000000" pitchFamily="2" charset="-18"/>
            </a:endParaRP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pl-PL" sz="20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Brak możliwości podpisania umowy z PKP = </a:t>
            </a:r>
            <a:r>
              <a:rPr lang="pl-PL" sz="2000" dirty="0">
                <a:solidFill>
                  <a:srgbClr val="FF0000"/>
                </a:solidFill>
                <a:latin typeface="Montserrat ExtraBold" panose="00000900000000000000" pitchFamily="2" charset="-18"/>
              </a:rPr>
              <a:t>brak możliwości nabycia prawa do dysponowania nieruchomością na cele budowlane dla dziełek, które są własnością PKP ( projekt umowy otrzymano w lipcu)</a:t>
            </a:r>
          </a:p>
          <a:p>
            <a:endParaRPr lang="pl-PL" sz="2400" dirty="0">
              <a:solidFill>
                <a:srgbClr val="FF0000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rgbClr val="2902EF"/>
              </a:solidFill>
              <a:latin typeface="Montserrat ExtraBold" panose="00000900000000000000" pitchFamily="2" charset="-18"/>
            </a:endParaRPr>
          </a:p>
          <a:p>
            <a:endParaRPr lang="pl-PL" sz="2400" b="1" dirty="0">
              <a:solidFill>
                <a:srgbClr val="2902E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231607" y="1821317"/>
            <a:ext cx="63422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POZOSTAŁE INWESTYCJE</a:t>
            </a:r>
          </a:p>
          <a:p>
            <a:pPr algn="ctr"/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</p:spTree>
    <p:extLst>
      <p:ext uri="{BB962C8B-B14F-4D97-AF65-F5344CB8AC3E}">
        <p14:creationId xmlns:p14="http://schemas.microsoft.com/office/powerpoint/2010/main" val="21215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2542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952500" y="-18805"/>
            <a:ext cx="9671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drogi gminnej </a:t>
            </a:r>
          </a:p>
          <a:p>
            <a:r>
              <a:rPr lang="pl-PL" sz="36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od ul. Słonecznej do ul. Sikorek </a:t>
            </a:r>
          </a:p>
          <a:p>
            <a:r>
              <a:rPr lang="pl-PL" sz="36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Kliniskach Wielkich</a:t>
            </a:r>
            <a:endParaRPr lang="en-US" sz="3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7B865A9C-3797-1FB1-49E6-2FACC305518F}"/>
              </a:ext>
            </a:extLst>
          </p:cNvPr>
          <p:cNvSpPr txBox="1"/>
          <p:nvPr/>
        </p:nvSpPr>
        <p:spPr>
          <a:xfrm>
            <a:off x="952500" y="1697533"/>
            <a:ext cx="1110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wykonywane przez firmę </a:t>
            </a:r>
            <a:r>
              <a:rPr lang="pl-PL" dirty="0" err="1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Mondi</a:t>
            </a:r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. W trakcie realizacji. </a:t>
            </a:r>
            <a:endParaRPr lang="pl-PL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="" xmlns:a16="http://schemas.microsoft.com/office/drawing/2014/main" id="{0AF4FEE8-1D8D-044F-4F60-A88EEB91F963}"/>
              </a:ext>
            </a:extLst>
          </p:cNvPr>
          <p:cNvSpPr txBox="1"/>
          <p:nvPr/>
        </p:nvSpPr>
        <p:spPr>
          <a:xfrm>
            <a:off x="164752" y="2781183"/>
            <a:ext cx="11105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Nadzór inwestorski nad zadaniem </a:t>
            </a:r>
          </a:p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 firma : </a:t>
            </a:r>
          </a:p>
          <a:p>
            <a:endParaRPr lang="pl-PL" dirty="0" smtClean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RDS </a:t>
            </a:r>
            <a:r>
              <a:rPr lang="pl-PL" dirty="0" err="1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Multiprojekt</a:t>
            </a:r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Radosław </a:t>
            </a:r>
            <a:r>
              <a:rPr lang="pl-PL" dirty="0" err="1" smtClean="0">
                <a:solidFill>
                  <a:srgbClr val="0066FF"/>
                </a:solidFill>
                <a:latin typeface="Montserrat ExtraBold" panose="00000900000000000000" pitchFamily="2" charset="-18"/>
              </a:rPr>
              <a:t>Żarkiewicz</a:t>
            </a:r>
            <a:endParaRPr lang="pl-PL" dirty="0" smtClean="0">
              <a:solidFill>
                <a:srgbClr val="0066FF"/>
              </a:solidFill>
              <a:latin typeface="Montserrat ExtraBold" panose="00000900000000000000" pitchFamily="2" charset="-18"/>
            </a:endParaRPr>
          </a:p>
          <a:p>
            <a:endParaRPr lang="pl-PL" dirty="0">
              <a:solidFill>
                <a:srgbClr val="0066FF"/>
              </a:solidFill>
              <a:latin typeface="Montserrat ExtraBold" panose="00000900000000000000" pitchFamily="2" charset="-18"/>
            </a:endParaRPr>
          </a:p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</a:rPr>
              <a:t>Kwota umowy: 73 800,00 zł  </a:t>
            </a:r>
            <a:endParaRPr lang="pl-PL" dirty="0"/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408872" y="102444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92" y="2672019"/>
            <a:ext cx="7190785" cy="377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2542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408872" y="102444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522142"/>
            <a:ext cx="8074626" cy="60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2542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408872" y="102444"/>
            <a:ext cx="38085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45" y="694866"/>
            <a:ext cx="4462656" cy="595020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5" y="651186"/>
            <a:ext cx="4528175" cy="603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2542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1260009" y="134582"/>
            <a:ext cx="9893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2902EF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Inwestycje realizowane z </a:t>
            </a:r>
            <a:r>
              <a:rPr lang="pl-PL" sz="3200" dirty="0">
                <a:solidFill>
                  <a:srgbClr val="2902EF"/>
                </a:solidFill>
                <a:latin typeface="Montserrat ExtraBold" panose="020B0604020202020204" charset="-18"/>
              </a:rPr>
              <a:t>Rządowego Programu Odbudowy </a:t>
            </a:r>
            <a:r>
              <a:rPr lang="pl-PL" sz="3200" dirty="0" smtClean="0">
                <a:solidFill>
                  <a:srgbClr val="2902EF"/>
                </a:solidFill>
                <a:latin typeface="Montserrat ExtraBold" panose="020B0604020202020204" charset="-18"/>
              </a:rPr>
              <a:t>Zabytków- Polski Ład</a:t>
            </a:r>
            <a:endParaRPr lang="en-US" sz="3200" b="1" dirty="0">
              <a:solidFill>
                <a:srgbClr val="2902E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7B865A9C-3797-1FB1-49E6-2FACC305518F}"/>
              </a:ext>
            </a:extLst>
          </p:cNvPr>
          <p:cNvSpPr txBox="1"/>
          <p:nvPr/>
        </p:nvSpPr>
        <p:spPr>
          <a:xfrm>
            <a:off x="244177" y="1770779"/>
            <a:ext cx="1110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Montserrat ExtraBold" panose="020B0604020202020204" charset="-18"/>
              </a:rPr>
              <a:t>Prace </a:t>
            </a:r>
            <a:r>
              <a:rPr lang="pl-PL" sz="2400" dirty="0">
                <a:latin typeface="Montserrat ExtraBold" panose="020B0604020202020204" charset="-18"/>
              </a:rPr>
              <a:t>remontowo konserwatorskie w kościele w Żółwiej </a:t>
            </a:r>
            <a:r>
              <a:rPr lang="pl-PL" sz="2400" dirty="0" smtClean="0">
                <a:latin typeface="Montserrat ExtraBold" panose="020B0604020202020204" charset="-18"/>
              </a:rPr>
              <a:t>Błoci</a:t>
            </a:r>
            <a:endParaRPr lang="pl-PL" sz="2400" dirty="0">
              <a:solidFill>
                <a:srgbClr val="0066F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="" xmlns:a16="http://schemas.microsoft.com/office/drawing/2014/main" id="{0AF4FEE8-1D8D-044F-4F60-A88EEB91F963}"/>
              </a:ext>
            </a:extLst>
          </p:cNvPr>
          <p:cNvSpPr txBox="1"/>
          <p:nvPr/>
        </p:nvSpPr>
        <p:spPr>
          <a:xfrm>
            <a:off x="190251" y="4254203"/>
            <a:ext cx="5096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 : Leo Lesław Pawłowski</a:t>
            </a:r>
          </a:p>
          <a:p>
            <a:endParaRPr lang="pl-PL" dirty="0">
              <a:solidFill>
                <a:srgbClr val="0066FF"/>
              </a:solidFill>
              <a:latin typeface="Montserrat ExtraBold" panose="020B0604020202020204" charset="-18"/>
            </a:endParaRPr>
          </a:p>
          <a:p>
            <a:r>
              <a:rPr lang="pl-PL" dirty="0" smtClean="0">
                <a:solidFill>
                  <a:srgbClr val="0066FF"/>
                </a:solidFill>
                <a:latin typeface="Montserrat ExtraBold" panose="020B0604020202020204" charset="-18"/>
              </a:rPr>
              <a:t>Kwota umowy: </a:t>
            </a:r>
            <a:r>
              <a:rPr lang="pl-PL" dirty="0">
                <a:solidFill>
                  <a:srgbClr val="0066FF"/>
                </a:solidFill>
                <a:latin typeface="Montserrat ExtraBold" panose="020B0604020202020204" charset="-18"/>
              </a:rPr>
              <a:t>589 178,14 zł </a:t>
            </a:r>
            <a:r>
              <a:rPr lang="pl-PL" dirty="0" smtClean="0">
                <a:solidFill>
                  <a:srgbClr val="0066FF"/>
                </a:solidFill>
                <a:latin typeface="Montserrat ExtraBold" panose="020B0604020202020204" charset="-18"/>
              </a:rPr>
              <a:t>  </a:t>
            </a:r>
            <a:endParaRPr lang="pl-PL" dirty="0">
              <a:solidFill>
                <a:srgbClr val="0066FF"/>
              </a:solidFill>
              <a:latin typeface="Montserrat ExtraBold" panose="020B0604020202020204" charset="-18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267" y="2411043"/>
            <a:ext cx="6398528" cy="4227955"/>
          </a:xfrm>
          <a:prstGeom prst="rect">
            <a:avLst/>
          </a:prstGeom>
        </p:spPr>
      </p:pic>
      <p:sp>
        <p:nvSpPr>
          <p:cNvPr id="25" name="TextBox 22">
            <a:extLst>
              <a:ext uri="{FF2B5EF4-FFF2-40B4-BE49-F238E27FC236}">
                <a16:creationId xmlns="" xmlns:a16="http://schemas.microsoft.com/office/drawing/2014/main" id="{0AF4FEE8-1D8D-044F-4F60-A88EEB91F963}"/>
              </a:ext>
            </a:extLst>
          </p:cNvPr>
          <p:cNvSpPr txBox="1"/>
          <p:nvPr/>
        </p:nvSpPr>
        <p:spPr>
          <a:xfrm>
            <a:off x="126358" y="2455326"/>
            <a:ext cx="583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dofinansowania - 499 800,00 zł</a:t>
            </a:r>
          </a:p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</a:rPr>
              <a:t>Kwota dotacji z budżetu Gminy – 10 200,00 zł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65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2542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1260009" y="134582"/>
            <a:ext cx="9893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2902EF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Inwestycje realizowane z </a:t>
            </a:r>
            <a:r>
              <a:rPr lang="pl-PL" sz="3200" dirty="0">
                <a:solidFill>
                  <a:srgbClr val="2902EF"/>
                </a:solidFill>
                <a:latin typeface="Montserrat ExtraBold" panose="020B0604020202020204" charset="-18"/>
              </a:rPr>
              <a:t>Rządowego Programu Odbudowy </a:t>
            </a:r>
            <a:r>
              <a:rPr lang="pl-PL" sz="3200" dirty="0" smtClean="0">
                <a:solidFill>
                  <a:srgbClr val="2902EF"/>
                </a:solidFill>
                <a:latin typeface="Montserrat ExtraBold" panose="020B0604020202020204" charset="-18"/>
              </a:rPr>
              <a:t>Zabytków- Polski Ład</a:t>
            </a:r>
            <a:endParaRPr lang="en-US" sz="3200" b="1" dirty="0">
              <a:solidFill>
                <a:srgbClr val="2902E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7B865A9C-3797-1FB1-49E6-2FACC305518F}"/>
              </a:ext>
            </a:extLst>
          </p:cNvPr>
          <p:cNvSpPr txBox="1"/>
          <p:nvPr/>
        </p:nvSpPr>
        <p:spPr>
          <a:xfrm>
            <a:off x="244177" y="1770779"/>
            <a:ext cx="1110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Montserrat ExtraBold" panose="020B0604020202020204" charset="-18"/>
              </a:rPr>
              <a:t>Remont i konserwacja kościoła filialnego w Stawnie</a:t>
            </a:r>
            <a:endParaRPr lang="pl-PL" sz="2400" dirty="0">
              <a:solidFill>
                <a:srgbClr val="0066F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="" xmlns:a16="http://schemas.microsoft.com/office/drawing/2014/main" id="{0AF4FEE8-1D8D-044F-4F60-A88EEB91F963}"/>
              </a:ext>
            </a:extLst>
          </p:cNvPr>
          <p:cNvSpPr txBox="1"/>
          <p:nvPr/>
        </p:nvSpPr>
        <p:spPr>
          <a:xfrm>
            <a:off x="190251" y="4254203"/>
            <a:ext cx="5096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66FF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Wykonawca : Gotyk </a:t>
            </a:r>
            <a:r>
              <a:rPr lang="pl-PL" dirty="0" err="1" smtClean="0">
                <a:solidFill>
                  <a:srgbClr val="0066FF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Sp.z.o.o</a:t>
            </a:r>
            <a:endParaRPr lang="pl-PL" dirty="0">
              <a:solidFill>
                <a:srgbClr val="0066F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rgbClr val="0066FF"/>
              </a:solidFill>
              <a:latin typeface="Montserrat ExtraBold" panose="020B0604020202020204" charset="-18"/>
            </a:endParaRPr>
          </a:p>
          <a:p>
            <a:r>
              <a:rPr lang="pl-PL" dirty="0" smtClean="0">
                <a:solidFill>
                  <a:srgbClr val="0066FF"/>
                </a:solidFill>
                <a:latin typeface="Montserrat ExtraBold" panose="020B0604020202020204" charset="-18"/>
              </a:rPr>
              <a:t>Kwota umowy: </a:t>
            </a:r>
            <a:r>
              <a:rPr lang="pl-PL" dirty="0">
                <a:solidFill>
                  <a:srgbClr val="0066FF"/>
                </a:solidFill>
                <a:latin typeface="Montserrat ExtraBold" panose="020B0604020202020204" charset="-18"/>
              </a:rPr>
              <a:t>1 285 743,32 </a:t>
            </a:r>
            <a:r>
              <a:rPr lang="pl-PL" dirty="0" smtClean="0">
                <a:solidFill>
                  <a:srgbClr val="0066FF"/>
                </a:solidFill>
                <a:latin typeface="Montserrat ExtraBold" panose="020B0604020202020204" charset="-18"/>
              </a:rPr>
              <a:t>zł</a:t>
            </a:r>
            <a:endParaRPr lang="pl-PL" dirty="0">
              <a:solidFill>
                <a:srgbClr val="0066FF"/>
              </a:solidFill>
              <a:latin typeface="Montserrat ExtraBold" panose="020B0604020202020204" charset="-18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="" xmlns:a16="http://schemas.microsoft.com/office/drawing/2014/main" id="{0AF4FEE8-1D8D-044F-4F60-A88EEB91F963}"/>
              </a:ext>
            </a:extLst>
          </p:cNvPr>
          <p:cNvSpPr txBox="1"/>
          <p:nvPr/>
        </p:nvSpPr>
        <p:spPr>
          <a:xfrm>
            <a:off x="264392" y="2377802"/>
            <a:ext cx="5831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</a:t>
            </a:r>
            <a:r>
              <a:rPr lang="pl-PL" dirty="0" smtClean="0">
                <a:solidFill>
                  <a:srgbClr val="0066FF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dofinansowania - </a:t>
            </a:r>
            <a:r>
              <a:rPr lang="pl-PL" dirty="0">
                <a:solidFill>
                  <a:srgbClr val="0066FF"/>
                </a:solidFill>
                <a:latin typeface="Montserrat ExtraBold" panose="020B0604020202020204" charset="-18"/>
              </a:rPr>
              <a:t>1.259.906,81 </a:t>
            </a:r>
            <a:r>
              <a:rPr lang="pl-PL" dirty="0" smtClean="0">
                <a:solidFill>
                  <a:srgbClr val="0066FF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zł</a:t>
            </a:r>
          </a:p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/>
          <a:srcRect l="-9810" r="25531"/>
          <a:stretch/>
        </p:blipFill>
        <p:spPr>
          <a:xfrm>
            <a:off x="5764337" y="2539641"/>
            <a:ext cx="6157141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5972BE-4E6C-DCB6-2A94-AB28CEBA3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22540AA-56A7-D0C0-4F33-58E9BD5A4CB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9ED06A-99A7-1AD2-97F9-96626A06B2FE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DFC0120-FBAF-4EFB-18F8-FEAA27ED9BDA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624AC76-6AC2-8F58-91C8-3A835040C24B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A93807F-8178-035D-6B57-0C0398D74D9E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B2E69523-A80F-3A7D-05C9-44D29157E3F6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ACCACA4-A487-3443-7422-DDC7DB42F93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7CE96792-5538-9147-8DAB-C7CEE94176FA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0A562881-297B-0455-8807-38FBD565E99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42E46270-62DC-E577-2872-71A47C1BBCBF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05660AF-96F4-5347-422B-565414CC3134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F3E5D16-7996-2387-8CF8-29135D83A5E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EAC96359-1C27-DC7A-7692-E9896A34ABB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D5E583A0-A9EC-DBA7-16AC-38B5A0C706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-49279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047E11-76FF-D400-2BBB-9000330D4E91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F2E98C2E-02F8-BB8E-6738-75E926FE2213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7D6A52F1-94D0-BB52-CEB1-E59E42FBCE3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="" xmlns:a16="http://schemas.microsoft.com/office/drawing/2014/main" id="{6759DC6E-0433-16F2-B5C9-3CE7B36C4B19}"/>
              </a:ext>
            </a:extLst>
          </p:cNvPr>
          <p:cNvSpPr txBox="1"/>
          <p:nvPr/>
        </p:nvSpPr>
        <p:spPr>
          <a:xfrm>
            <a:off x="86383" y="379947"/>
            <a:ext cx="7404739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</a:t>
            </a: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Dokumentacji projektowej:    </a:t>
            </a:r>
            <a:r>
              <a:rPr lang="pl-PL" dirty="0">
                <a:latin typeface="Montserrat ExtraBold" panose="00000900000000000000" pitchFamily="2" charset="-18"/>
              </a:rPr>
              <a:t>CIVIL PLAN Magdalena        				      </a:t>
            </a:r>
            <a:r>
              <a:rPr lang="pl-PL" dirty="0" err="1">
                <a:latin typeface="Montserrat ExtraBold" panose="00000900000000000000" pitchFamily="2" charset="-18"/>
              </a:rPr>
              <a:t>Karluk</a:t>
            </a:r>
            <a:r>
              <a:rPr lang="pl-PL" dirty="0">
                <a:latin typeface="Montserrat ExtraBold" panose="00000900000000000000" pitchFamily="2" charset="-18"/>
              </a:rPr>
              <a:t> </a:t>
            </a:r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na opracowanie dokumentacji projektowej  rozpoczęto zgodnie z przyjętym harmonogramem.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Zlecono opracowanie dokumentacji projektowej dla 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Następujących lokalizacji :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pPr marL="342900" indent="-342900">
              <a:buFontTx/>
              <a:buChar char="-"/>
            </a:pP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ul. Pułaskiego  w kwocie 18 081,00 zł 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ul. Konopnickiej w kwocie  24 846,00 zł 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ul. Matejki w kwocie  26 076,00 zł</a:t>
            </a:r>
          </a:p>
          <a:p>
            <a:pPr marL="342900" indent="-342900">
              <a:buFontTx/>
              <a:buChar char="-"/>
            </a:pP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ul. Narutowicza w kwocie  33 142,35 zł </a:t>
            </a:r>
          </a:p>
          <a:p>
            <a:pPr marL="342900" indent="-342900">
              <a:buFontTx/>
              <a:buChar char="-"/>
            </a:pPr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Odebrano dokumentacje projektowe dla                           </a:t>
            </a:r>
            <a:r>
              <a:rPr lang="pl-PL" sz="2000" dirty="0">
                <a:solidFill>
                  <a:srgbClr val="C00000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ul. Konopnickiej, ul. Matejki, ul. Narutowicza.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trakcie opracowania jest dokumentacja na                  </a:t>
            </a:r>
            <a:r>
              <a:rPr lang="pl-PL" sz="2000" dirty="0">
                <a:solidFill>
                  <a:srgbClr val="C00000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ul. Pułaskiego.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759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04B4B39-017B-F9F4-48F0-A5A665081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64AB09E-B2EE-FD0E-9947-559DFA7A31D8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580F31-24C3-16D2-514B-BFDC41A4ADC8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D76A44-7736-0322-3953-92372D117035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5D51F5-CAC9-FDDB-295A-CA64EA10ECC6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38C890B-0C23-6A27-0C7F-F39D75C7EBF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AFCB031-387F-1D18-9835-6139FDE00B69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C6EFB893-AD40-F30F-37C8-26B0D17BD08F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A6C5AA8-8B85-DB85-19FD-ECF32AF8ABFB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45F49E8-ACB2-98B8-BAE8-504F8DC0A875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1943C2A5-1696-3A89-3D1E-FC15C4DE7DF4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B5E3545-C2D9-C1E5-EF81-A1DF570B6854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EC1AF11A-1954-5BE6-D04F-F60B2C8CFD35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937FF616-DB68-934F-3233-DB91CB42760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ECEF4455-05F4-917C-E95F-32925CFA17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3D626F-6A0E-4AE0-078A-ABB5B8267E12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871EA9E3-6169-C03E-E764-F565AA02C006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B950C81B-7F29-A7B0-78A4-DC27FBEA1548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DAE8E74B-2559-72FE-F3A8-EC9660AC8323}"/>
              </a:ext>
            </a:extLst>
          </p:cNvPr>
          <p:cNvSpPr txBox="1"/>
          <p:nvPr/>
        </p:nvSpPr>
        <p:spPr>
          <a:xfrm>
            <a:off x="143103" y="-498015"/>
            <a:ext cx="73563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b="1" dirty="0"/>
          </a:p>
          <a:p>
            <a:endParaRPr lang="pl-PL" sz="2000" b="1" dirty="0"/>
          </a:p>
          <a:p>
            <a:r>
              <a:rPr lang="pl-PL" sz="2000" b="1" dirty="0"/>
              <a:t>W dniu 22.08.2025  r. ogłoszone postępowanie na  wykonanie  zadania „Wymiana nawierzchni drogowej ulicy Marii Konopnickiej w Goleniowie” </a:t>
            </a:r>
          </a:p>
          <a:p>
            <a:endParaRPr lang="pl-PL" sz="2000" b="1" dirty="0"/>
          </a:p>
          <a:p>
            <a:r>
              <a:rPr lang="pl-PL" sz="2000" b="1" dirty="0">
                <a:solidFill>
                  <a:srgbClr val="2902EF"/>
                </a:solidFill>
              </a:rPr>
              <a:t>Termin składania ofert : do dnia 19.09.2025 r. </a:t>
            </a:r>
          </a:p>
          <a:p>
            <a:r>
              <a:rPr lang="pl-PL" sz="2000" b="1" dirty="0">
                <a:solidFill>
                  <a:srgbClr val="2902EF"/>
                </a:solidFill>
              </a:rPr>
              <a:t>W wyznaczonym terminie wpłynęły następujące oferty: 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87C456F8-A7D9-09F4-646D-FF51B5C4745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FD4E7058-B37C-E3D7-FF9C-BD58DD954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4" y="2038395"/>
            <a:ext cx="6268228" cy="3372579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53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237A69-3C92-56CB-4BEC-D667455E6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A5F1E24-87AB-8D5C-536C-C4A0605732E9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58E18FD-D896-442C-7F85-B5C0533A3D69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1F620DDF-BAA0-0A6F-F81B-E617FEB85DA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B524A68B-7BDE-01F8-0671-D60A24625B27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="" xmlns:a16="http://schemas.microsoft.com/office/drawing/2014/main" id="{218EC512-E7D3-4B5B-087C-14D77879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9007"/>
            <a:ext cx="12192000" cy="329998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927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1578" y="1977129"/>
            <a:ext cx="75120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dróg gminnych i powiatowych w technologii nowej nakładki</a:t>
            </a:r>
          </a:p>
          <a:p>
            <a:endParaRPr lang="pl-PL" sz="14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 NAD INWESTYCJĄ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240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1578" y="1448263"/>
            <a:ext cx="75120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chodnika                     przy ul. Parkowej                            w Goleniowie </a:t>
            </a:r>
            <a:endParaRPr lang="pl-PL" sz="32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32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42918" y="5068465"/>
            <a:ext cx="579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w budżecie(brutto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35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33282409-6DEE-1001-575E-3B890E6456D8}"/>
              </a:ext>
            </a:extLst>
          </p:cNvPr>
          <p:cNvSpPr txBox="1"/>
          <p:nvPr/>
        </p:nvSpPr>
        <p:spPr>
          <a:xfrm>
            <a:off x="253076" y="4094464"/>
            <a:ext cx="6587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66FF"/>
                </a:solidFill>
                <a:latin typeface="Montserrat ExtraBold" panose="00000900000000000000" pitchFamily="2" charset="-18"/>
              </a:rPr>
              <a:t>Do 30.09.2025 r. planowane jest przygotowanie zapytania ofertowego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109-000-332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989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99376" y="524017"/>
            <a:ext cx="9550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Przebudowa drogi w Mostach                                 </a:t>
            </a:r>
          </a:p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wraz  z infrastrukturą</a:t>
            </a:r>
          </a:p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techniczną </a:t>
            </a:r>
          </a:p>
          <a:p>
            <a:r>
              <a:rPr lang="pl-PL" sz="32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                           DOKUMENTACJA 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42918" y="5056302"/>
            <a:ext cx="61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w budżecie 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450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D4FF4D51-9B59-651D-3408-8B6FA2379083}"/>
              </a:ext>
            </a:extLst>
          </p:cNvPr>
          <p:cNvSpPr txBox="1"/>
          <p:nvPr/>
        </p:nvSpPr>
        <p:spPr>
          <a:xfrm>
            <a:off x="247773" y="2939300"/>
            <a:ext cx="7356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Przygotowano zaproszenie do złożenia oferty. </a:t>
            </a:r>
          </a:p>
          <a:p>
            <a:r>
              <a:rPr lang="pl-PL" sz="1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Termin składania ofert 09.09.2025</a:t>
            </a:r>
          </a:p>
          <a:p>
            <a:endParaRPr lang="pl-PL" sz="16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wyznaczonym terminie nie została złożona żadna oferta. </a:t>
            </a:r>
          </a:p>
          <a:p>
            <a:endParaRPr lang="pl-PL" sz="16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Zapytanie ofertowe zostanie ponownie ogłoszone. </a:t>
            </a:r>
            <a:endParaRPr lang="en-US" sz="1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876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7773" y="2098581"/>
            <a:ext cx="7293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kolumbarium na cmentarzu komunalnym w Goleniowie 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0" y="5030275"/>
            <a:ext cx="579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Wartość robót budowlanych(brutto)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998 649,30 zł 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756515" y="51149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064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906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1578" y="1977129"/>
            <a:ext cx="75120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dróg                                 w technologii płyt jumbo                    lub drogowych</a:t>
            </a:r>
          </a:p>
          <a:p>
            <a:endParaRPr lang="pl-PL" sz="3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32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ROBOTY BUDOWLANE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42918" y="5064359"/>
            <a:ext cx="579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w budżecie 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2 200 000,00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109-000-005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69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0" y="4875946"/>
            <a:ext cx="508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1 600 000,00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91449" y="1342703"/>
            <a:ext cx="37804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600" b="1" u="sng" dirty="0">
              <a:latin typeface="CIDFont+F1"/>
            </a:endParaRPr>
          </a:p>
          <a:p>
            <a:r>
              <a:rPr lang="pl-PL" sz="1600" b="1" dirty="0">
                <a:latin typeface="CIDFont+F1"/>
              </a:rPr>
              <a:t>- Żółwia Błoć , działka nr 327 (droga do żłobka)</a:t>
            </a:r>
          </a:p>
          <a:p>
            <a:r>
              <a:rPr lang="pl-PL" sz="1600" b="1" dirty="0">
                <a:latin typeface="CIDFont+F1"/>
              </a:rPr>
              <a:t>- Żółwia Błoć , działka nr 317/11 </a:t>
            </a:r>
          </a:p>
          <a:p>
            <a:r>
              <a:rPr lang="pl-PL" sz="1600" b="1" dirty="0">
                <a:latin typeface="CIDFont+F1"/>
              </a:rPr>
              <a:t>- Białuń , ul. Kolejowa</a:t>
            </a:r>
          </a:p>
          <a:p>
            <a:r>
              <a:rPr lang="pl-PL" sz="1600" b="1" dirty="0">
                <a:latin typeface="CIDFont+F1"/>
              </a:rPr>
              <a:t>- Białuń , ul. Wesoła (odcinek gminny , działka nr 58/2)</a:t>
            </a:r>
          </a:p>
          <a:p>
            <a:r>
              <a:rPr lang="pl-PL" sz="1600" b="1" dirty="0">
                <a:latin typeface="CIDFont+F1"/>
              </a:rPr>
              <a:t>- Czarna Łąka , ul. Plażowa</a:t>
            </a:r>
          </a:p>
          <a:p>
            <a:r>
              <a:rPr lang="pl-PL" sz="1600" b="1" dirty="0">
                <a:latin typeface="CIDFont+F1"/>
              </a:rPr>
              <a:t>- Czarna Łąka , ul. Spacerowa</a:t>
            </a:r>
          </a:p>
          <a:p>
            <a:r>
              <a:rPr lang="pl-PL" sz="1600" b="1" dirty="0">
                <a:latin typeface="CIDFont+F1"/>
              </a:rPr>
              <a:t>- Modrzewie , działka nr 138</a:t>
            </a:r>
          </a:p>
          <a:p>
            <a:r>
              <a:rPr lang="pl-PL" sz="1600" b="1" dirty="0">
                <a:latin typeface="CIDFont+F1"/>
              </a:rPr>
              <a:t>- Krępsko , ul. Polna</a:t>
            </a:r>
          </a:p>
          <a:p>
            <a:r>
              <a:rPr lang="pl-PL" sz="1600" b="1" dirty="0">
                <a:latin typeface="CIDFont+F1"/>
              </a:rPr>
              <a:t>- Wierzchosław , działka nr 102/1</a:t>
            </a:r>
          </a:p>
        </p:txBody>
      </p:sp>
      <p:sp>
        <p:nvSpPr>
          <p:cNvPr id="9" name="Prostokąt 8"/>
          <p:cNvSpPr/>
          <p:nvPr/>
        </p:nvSpPr>
        <p:spPr>
          <a:xfrm>
            <a:off x="5081687" y="136661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sz="1600" b="1" u="sng" dirty="0">
              <a:latin typeface="CIDFont+F1"/>
            </a:endParaRPr>
          </a:p>
          <a:p>
            <a:r>
              <a:rPr lang="pl-PL" sz="1600" b="1" dirty="0">
                <a:latin typeface="CIDFont+F1"/>
              </a:rPr>
              <a:t>- Podańsko , ul. Długa , 3 etap</a:t>
            </a:r>
          </a:p>
          <a:p>
            <a:r>
              <a:rPr lang="pl-PL" sz="1600" b="1" dirty="0">
                <a:latin typeface="CIDFont+F1"/>
              </a:rPr>
              <a:t>- Kliniska Wielkie , ul. Jaskółcza</a:t>
            </a:r>
          </a:p>
          <a:p>
            <a:r>
              <a:rPr lang="pl-PL" sz="1600" b="1" dirty="0">
                <a:latin typeface="CIDFont+F1"/>
              </a:rPr>
              <a:t>- Kliniska Wielkie , ul. Bociania</a:t>
            </a:r>
          </a:p>
          <a:p>
            <a:r>
              <a:rPr lang="pl-PL" sz="1600" b="1" dirty="0">
                <a:latin typeface="CIDFont+F1"/>
              </a:rPr>
              <a:t>- Krępsko , Ul. Cicha (1 etap)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"/>
          <a:stretch/>
        </p:blipFill>
        <p:spPr>
          <a:xfrm>
            <a:off x="5172470" y="2866197"/>
            <a:ext cx="6200477" cy="384059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A24397A5-B69C-6F4F-857C-24E8CDEA3220}"/>
              </a:ext>
            </a:extLst>
          </p:cNvPr>
          <p:cNvSpPr txBox="1"/>
          <p:nvPr/>
        </p:nvSpPr>
        <p:spPr>
          <a:xfrm>
            <a:off x="275174" y="234024"/>
            <a:ext cx="11006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2902EF"/>
                </a:solidFill>
                <a:latin typeface="Montserrat ExtraBold" panose="00000900000000000000" pitchFamily="2" charset="-18"/>
              </a:rPr>
              <a:t>W trakcie przygotowania dokumentacja do przetargu w formule zaprojektuj i wybuduj  na utwardzenie 13 dróg płytami JOMBO </a:t>
            </a:r>
          </a:p>
        </p:txBody>
      </p:sp>
    </p:spTree>
    <p:extLst>
      <p:ext uri="{BB962C8B-B14F-4D97-AF65-F5344CB8AC3E}">
        <p14:creationId xmlns:p14="http://schemas.microsoft.com/office/powerpoint/2010/main" val="13912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1578" y="1977129"/>
            <a:ext cx="751204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dróg                                 w technologii płyt jumbo                    lub drogowych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 NAD INWESTYCJĄ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109-000-005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16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84608" y="150406"/>
            <a:ext cx="75120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ul. Bocznej i Wytwórczej                    w Goleniowie wraz z infrastrukturą techniczną dla potrzeb obsługi</a:t>
            </a:r>
          </a:p>
          <a:p>
            <a:r>
              <a:rPr lang="pl-PL" sz="3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zabudowy wielorodzinnej </a:t>
            </a:r>
          </a:p>
          <a:p>
            <a:r>
              <a:rPr lang="pl-PL" sz="3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 etap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AKTUALIZACJA DOKUMENTACJI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84608" y="5101915"/>
            <a:ext cx="651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w budżecie</a:t>
            </a:r>
            <a:r>
              <a:rPr lang="pl-PL" sz="1800" b="1" i="0" u="none" strike="noStrike" dirty="0" smtClean="0">
                <a:latin typeface="CIDFont+F1"/>
              </a:rPr>
              <a:t> </a:t>
            </a:r>
            <a:r>
              <a:rPr lang="pl-PL" sz="1800" b="1" i="0" u="none" strike="noStrike" baseline="0" dirty="0" smtClean="0">
                <a:latin typeface="CIDFont+F1"/>
              </a:rPr>
              <a:t>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50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Poz.10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B2DC66E0-8471-D1BB-D30E-C8697CEB22EE}"/>
              </a:ext>
            </a:extLst>
          </p:cNvPr>
          <p:cNvSpPr txBox="1"/>
          <p:nvPr/>
        </p:nvSpPr>
        <p:spPr>
          <a:xfrm>
            <a:off x="184608" y="3103694"/>
            <a:ext cx="623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CIDFont+F1"/>
              </a:rPr>
              <a:t>Złożony został wniosek do Rządowego Funduszu Rozwoju Dróg o dofinansowanie budowy drogi.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109-000-087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766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6857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952500" y="117324"/>
            <a:ext cx="75120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przejścia                   dla pieszych ulicy Wojska Polskiego Biedronce</a:t>
            </a:r>
            <a:endParaRPr lang="pl-PL" sz="3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20135" y="5097193"/>
            <a:ext cx="609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umowy 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29 520,00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C0021358-54F3-98F4-935B-CB6DDFBAFF51}"/>
              </a:ext>
            </a:extLst>
          </p:cNvPr>
          <p:cNvSpPr txBox="1"/>
          <p:nvPr/>
        </p:nvSpPr>
        <p:spPr>
          <a:xfrm>
            <a:off x="120135" y="2095390"/>
            <a:ext cx="73563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Opracowana została projektowa. Zadanie jest przygotowane do realizacji. Konieczne jest zabezpieczenie środków finansowych w  </a:t>
            </a:r>
            <a:r>
              <a:rPr lang="pl-PL" sz="16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wysokości ok. 157 000 </a:t>
            </a:r>
            <a:r>
              <a:rPr lang="pl-PL" sz="1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zł na wykonanie robót budowlanych.</a:t>
            </a:r>
          </a:p>
          <a:p>
            <a:endParaRPr lang="pl-PL" sz="16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Wykonawcą dokumentacji projektowej jest :</a:t>
            </a:r>
          </a:p>
          <a:p>
            <a:endParaRPr lang="pl-PL" sz="16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RDS </a:t>
            </a:r>
            <a:r>
              <a:rPr lang="pl-PL" sz="1600" b="1" dirty="0" err="1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Multiprojekt</a:t>
            </a:r>
            <a:r>
              <a:rPr lang="pl-PL" sz="16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Radosław </a:t>
            </a:r>
            <a:r>
              <a:rPr lang="pl-PL" sz="1600" b="1" dirty="0" err="1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Żarkiewicz</a:t>
            </a:r>
            <a:r>
              <a:rPr lang="pl-PL" sz="16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</a:p>
          <a:p>
            <a:endParaRPr lang="pl-PL" sz="16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tego rocznym budżecie zaplanowano tylko środki na opracowanie dokumentacji projektowej. </a:t>
            </a:r>
            <a:endParaRPr lang="en-US" sz="1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688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4496" y="0"/>
            <a:ext cx="751204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budynku OSP                        na potrzeby zagrożenia powodziowego/zarządzanie kryzysowe</a:t>
            </a:r>
            <a:endParaRPr lang="pl-PL" sz="3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6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2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w budżecie 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574 766,40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109-000-340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251377" y="2921254"/>
            <a:ext cx="7103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0" u="none" strike="noStrike" baseline="0" dirty="0" smtClean="0">
                <a:latin typeface="Montserrat ExtraBold" panose="020B0604020202020204" charset="-18"/>
              </a:rPr>
              <a:t>Kwota w budżecie decyzją Rady Miejskiej</a:t>
            </a:r>
            <a:r>
              <a:rPr lang="pl-PL" sz="1200" b="1" i="0" u="none" strike="noStrike" dirty="0" smtClean="0">
                <a:latin typeface="Montserrat ExtraBold" panose="020B0604020202020204" charset="-18"/>
              </a:rPr>
              <a:t> z 300 000,00 zł została zwiększona                        o kwotę </a:t>
            </a:r>
            <a:r>
              <a:rPr lang="pl-PL" sz="1200" dirty="0">
                <a:latin typeface="Montserrat ExtraBold" panose="020B0604020202020204" charset="-18"/>
              </a:rPr>
              <a:t>274 </a:t>
            </a:r>
            <a:r>
              <a:rPr lang="pl-PL" sz="1200" dirty="0" smtClean="0">
                <a:latin typeface="Montserrat ExtraBold" panose="020B0604020202020204" charset="-18"/>
              </a:rPr>
              <a:t>766,40 zł </a:t>
            </a:r>
            <a:endParaRPr lang="pl-PL" sz="12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r>
              <a:rPr lang="pl-PL" sz="1200" b="1" dirty="0" smtClean="0">
                <a:latin typeface="Montserrat ExtraBold" panose="020B0604020202020204" charset="-18"/>
              </a:rPr>
              <a:t>Z uwagi na termin realizacji zadanie zostało wpisane do WPF na </a:t>
            </a:r>
            <a:r>
              <a:rPr lang="pl-PL" sz="1200" b="1" dirty="0">
                <a:latin typeface="Montserrat ExtraBold" panose="020B0604020202020204" charset="-18"/>
              </a:rPr>
              <a:t>lata 2025-2026</a:t>
            </a:r>
            <a:endParaRPr lang="pl-PL" sz="1200" dirty="0">
              <a:latin typeface="Montserrat ExtraBold" panose="020B0604020202020204" charset="-18"/>
            </a:endParaRPr>
          </a:p>
          <a:p>
            <a:r>
              <a:rPr lang="pl-PL" sz="1200" dirty="0">
                <a:latin typeface="Montserrat ExtraBold" panose="020B0604020202020204" charset="-18"/>
              </a:rPr>
              <a:t> </a:t>
            </a:r>
          </a:p>
          <a:p>
            <a:r>
              <a:rPr lang="pl-PL" sz="1200" dirty="0">
                <a:latin typeface="Montserrat ExtraBold" panose="020B0604020202020204" charset="-18"/>
              </a:rPr>
              <a:t>Planowany sposób wydatkowania środków finansowych na pokrycie kosztów realizacja zadania </a:t>
            </a:r>
            <a:r>
              <a:rPr lang="pl-PL" sz="1200" dirty="0" smtClean="0">
                <a:latin typeface="Montserrat ExtraBold" panose="020B0604020202020204" charset="-18"/>
              </a:rPr>
              <a:t>:</a:t>
            </a:r>
          </a:p>
          <a:p>
            <a:endParaRPr lang="pl-PL" sz="1200" dirty="0">
              <a:latin typeface="Montserrat ExtraBold" panose="020B0604020202020204" charset="-18"/>
            </a:endParaRPr>
          </a:p>
          <a:p>
            <a:r>
              <a:rPr lang="pl-PL" sz="1200" dirty="0">
                <a:latin typeface="Montserrat ExtraBold" panose="020B0604020202020204" charset="-18"/>
              </a:rPr>
              <a:t>- w roku 2025- planowane wydatkowanie w kwocie  </a:t>
            </a:r>
            <a:r>
              <a:rPr lang="pl-PL" sz="1200" dirty="0" smtClean="0">
                <a:latin typeface="Montserrat ExtraBold" panose="020B0604020202020204" charset="-18"/>
              </a:rPr>
              <a:t>574 766,40  </a:t>
            </a:r>
            <a:r>
              <a:rPr lang="pl-PL" sz="1200" dirty="0">
                <a:latin typeface="Montserrat ExtraBold" panose="020B0604020202020204" charset="-18"/>
              </a:rPr>
              <a:t>zł </a:t>
            </a:r>
          </a:p>
          <a:p>
            <a:r>
              <a:rPr lang="pl-PL" sz="1200" dirty="0">
                <a:latin typeface="Montserrat ExtraBold" panose="020B0604020202020204" charset="-18"/>
              </a:rPr>
              <a:t>- w roku 2026-  planowane wydatkowanie w kwocie </a:t>
            </a:r>
            <a:r>
              <a:rPr lang="pl-PL" sz="1200" dirty="0" smtClean="0">
                <a:latin typeface="Montserrat ExtraBold" panose="020B0604020202020204" charset="-18"/>
              </a:rPr>
              <a:t>148 233,60 </a:t>
            </a:r>
            <a:r>
              <a:rPr lang="pl-PL" sz="1200" dirty="0">
                <a:latin typeface="Montserrat ExtraBold" panose="020B0604020202020204" charset="-18"/>
              </a:rPr>
              <a:t>zł </a:t>
            </a:r>
          </a:p>
          <a:p>
            <a:endParaRPr lang="en-US" sz="12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7A98CA1-8FE9-92C1-27CB-1AD818376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65C8F97-ADB4-E0BA-615D-2E67B5FE2D56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DEFB399-A8CD-003E-6063-22C8D96A2F1A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9BB3CAA-0219-3E45-AAB1-D98462698B1E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B25630-B3DF-30A2-131D-6B6874A379BC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EEF47E-DF79-0879-495B-E5F8F2FF20E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D82CFA2-3698-703E-46E4-CA974B5A5DC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2CA4530-C488-099B-4A6C-678BAC256F3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FE48757E-7C8B-F4F2-574D-68838E19B78A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CD36490-33DC-636C-67F8-5F257DA700AF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657BDA-2EB5-471F-56D8-2F3C6588BED2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15321FE-4BEF-142B-C690-7AC7C05C3B32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FD9EFF9-5AE0-76E0-45CE-F223F3EE5E45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716C3D58-9AC8-8945-B078-6A39448113D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A2027C18-A46F-24DD-9A00-8325A1DDFB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0D5F143-BA9E-793B-B547-9EF4C01A2803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2C591E6C-9300-6C0A-256A-4BB76AB8F99C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4BA7D51-193C-559E-56F2-46B3D6FABE5F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B59B33A6-1C2A-B3F1-B20C-6D4E72745708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="" xmlns:a16="http://schemas.microsoft.com/office/drawing/2014/main" id="{876A3B4A-16BA-5F57-704D-60793227D5CC}"/>
              </a:ext>
            </a:extLst>
          </p:cNvPr>
          <p:cNvSpPr txBox="1"/>
          <p:nvPr/>
        </p:nvSpPr>
        <p:spPr>
          <a:xfrm>
            <a:off x="153606" y="281048"/>
            <a:ext cx="758908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przetargowe wszczęto rozpoczęto             w III kwartale  tj. 1.08.2025 r. 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Otwarcie ofert nastąpiło : 19.08.2025 r.  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Wpłynęły 3 oferty.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 err="1">
                <a:latin typeface="Montserrat ExtraBold" panose="00000900000000000000" pitchFamily="2" charset="-18"/>
              </a:rPr>
              <a:t>Almane</a:t>
            </a:r>
            <a:r>
              <a:rPr lang="pl-PL" sz="1400" dirty="0">
                <a:latin typeface="Montserrat ExtraBold" panose="00000900000000000000" pitchFamily="2" charset="-18"/>
              </a:rPr>
              <a:t> I. </a:t>
            </a:r>
            <a:r>
              <a:rPr lang="pl-PL" sz="1400" dirty="0" err="1">
                <a:latin typeface="Montserrat ExtraBold" panose="00000900000000000000" pitchFamily="2" charset="-18"/>
              </a:rPr>
              <a:t>Płaskowicka</a:t>
            </a:r>
            <a:r>
              <a:rPr lang="pl-PL" sz="1400" dirty="0">
                <a:latin typeface="Montserrat ExtraBold" panose="00000900000000000000" pitchFamily="2" charset="-18"/>
              </a:rPr>
              <a:t> D. </a:t>
            </a:r>
            <a:r>
              <a:rPr lang="pl-PL" sz="1400" dirty="0" err="1">
                <a:latin typeface="Montserrat ExtraBold" panose="00000900000000000000" pitchFamily="2" charset="-18"/>
              </a:rPr>
              <a:t>Płaskowicki</a:t>
            </a:r>
            <a:r>
              <a:rPr lang="pl-PL" sz="1400" dirty="0">
                <a:latin typeface="Montserrat ExtraBold" panose="00000900000000000000" pitchFamily="2" charset="-18"/>
              </a:rPr>
              <a:t> Sp. Jawna na kwotę 694 458,00 zł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latin typeface="Montserrat ExtraBold" panose="00000900000000000000" pitchFamily="2" charset="-18"/>
              </a:rPr>
              <a:t>JKM Construction Sp. z o.o. na kwotę 1 066 779,00 zł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400" dirty="0">
                <a:latin typeface="Montserrat ExtraBold" panose="00000900000000000000" pitchFamily="2" charset="-18"/>
              </a:rPr>
              <a:t>KD Home Sp. z o.o. na kwotę 622 553,77 zł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4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Złożone oferty przekraczały kwotę jaka Zamawiający przeznaczył na ten cel. </a:t>
            </a:r>
          </a:p>
          <a:p>
            <a:endParaRPr lang="pl-PL" sz="14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4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zaplanowano na 6 miesięcy od momentu podpisania umowy. </a:t>
            </a:r>
          </a:p>
          <a:p>
            <a:r>
              <a:rPr lang="pl-PL" sz="14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zostało wpisane za zgodą Rady Miejskiej do WPF Gminy Goleniów wraz z jednoczesnym zwiększeniem środków na zadaniu celem realizacji.</a:t>
            </a:r>
          </a:p>
          <a:p>
            <a:endParaRPr lang="pl-PL" sz="14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4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 analizie ofert dokonano wyboru oferty najkorzystniejszej : </a:t>
            </a:r>
          </a:p>
          <a:p>
            <a:endParaRPr lang="pl-PL" sz="14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400" dirty="0" err="1">
                <a:latin typeface="Montserrat ExtraBold" panose="00000900000000000000" pitchFamily="2" charset="-18"/>
              </a:rPr>
              <a:t>Almane</a:t>
            </a:r>
            <a:r>
              <a:rPr lang="pl-PL" sz="1400" dirty="0">
                <a:latin typeface="Montserrat ExtraBold" panose="00000900000000000000" pitchFamily="2" charset="-18"/>
              </a:rPr>
              <a:t> I. </a:t>
            </a:r>
            <a:r>
              <a:rPr lang="pl-PL" sz="1400" dirty="0" err="1">
                <a:latin typeface="Montserrat ExtraBold" panose="00000900000000000000" pitchFamily="2" charset="-18"/>
              </a:rPr>
              <a:t>Płaskowicka</a:t>
            </a:r>
            <a:r>
              <a:rPr lang="pl-PL" sz="1400" dirty="0">
                <a:latin typeface="Montserrat ExtraBold" panose="00000900000000000000" pitchFamily="2" charset="-18"/>
              </a:rPr>
              <a:t> D. </a:t>
            </a:r>
            <a:r>
              <a:rPr lang="pl-PL" sz="1400" dirty="0" err="1">
                <a:latin typeface="Montserrat ExtraBold" panose="00000900000000000000" pitchFamily="2" charset="-18"/>
              </a:rPr>
              <a:t>Płaskowicki</a:t>
            </a:r>
            <a:r>
              <a:rPr lang="pl-PL" sz="1400" dirty="0">
                <a:latin typeface="Montserrat ExtraBold" panose="00000900000000000000" pitchFamily="2" charset="-18"/>
              </a:rPr>
              <a:t> Sp. Jawna na kwotę 694 458,00 zł</a:t>
            </a: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pl-PL" sz="1400" dirty="0">
                <a:latin typeface="Montserrat ExtraBold" panose="00000900000000000000" pitchFamily="2" charset="-18"/>
              </a:rPr>
              <a:t>Zawarcie umowy planowane jest na </a:t>
            </a:r>
            <a:r>
              <a:rPr lang="pl-PL" sz="20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26.09.2025 r. </a:t>
            </a:r>
          </a:p>
          <a:p>
            <a:endParaRPr lang="pl-PL" sz="14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4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109-000-340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5953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4496" y="436411"/>
            <a:ext cx="75120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budynku OSP                        na potrzeby zagrożenia powodziowego/zarządzanie kryzysowe</a:t>
            </a:r>
            <a:endParaRPr lang="pl-PL" sz="3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 INWESTORSKIEGO</a:t>
            </a:r>
            <a:endParaRPr lang="en-US" sz="2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2F89E080-9C88-3135-1E91-316E13EA4EB7}"/>
              </a:ext>
            </a:extLst>
          </p:cNvPr>
          <p:cNvSpPr txBox="1"/>
          <p:nvPr/>
        </p:nvSpPr>
        <p:spPr>
          <a:xfrm>
            <a:off x="244496" y="3491719"/>
            <a:ext cx="75890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Dokonano wyboru oferty najkorzystniejszej na pełnienie funkcji inspektora nadzoru inwestorskiego nad zadaniem.</a:t>
            </a: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Nadzór nad inwestycją będzie pełniła firma :</a:t>
            </a: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AC </a:t>
            </a:r>
            <a:r>
              <a:rPr lang="pl-PL" sz="1600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Czernikiewicz</a:t>
            </a:r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Adam </a:t>
            </a:r>
            <a:r>
              <a:rPr lang="pl-PL" sz="1600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Czernikiewicz</a:t>
            </a:r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w dniu 22.09.2025 r. </a:t>
            </a: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24 000, 00 zł brutto </a:t>
            </a: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4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Nadzór będzie odbywał się w trzech branżach: 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Ogólnobudowlanej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Sanitarnej </a:t>
            </a:r>
          </a:p>
          <a:p>
            <a:pPr marL="285750" indent="-285750">
              <a:buFontTx/>
              <a:buChar char="-"/>
            </a:pPr>
            <a:r>
              <a:rPr lang="pl-PL" sz="14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Elektrycznej </a:t>
            </a: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4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4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109-000-340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732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84608" y="1139251"/>
            <a:ext cx="75120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pionów </a:t>
            </a:r>
          </a:p>
          <a:p>
            <a:r>
              <a:rPr lang="pl-PL" sz="4400" dirty="0" err="1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wod-kan</a:t>
            </a:r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SP5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="" xmlns:a16="http://schemas.microsoft.com/office/drawing/2014/main" id="{2F54A967-C844-7B82-7604-467A475E324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Montserrat ExtraBold" panose="00000900000000000000" pitchFamily="2" charset="-18"/>
              </a:rPr>
              <a:t>1 </a:t>
            </a:r>
            <a:r>
              <a:rPr lang="pl-PL" sz="4000" b="1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420 000,00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08280" y="3357441"/>
            <a:ext cx="70333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0" u="none" strike="noStrike" baseline="0" dirty="0" smtClean="0">
                <a:latin typeface="Montserrat ExtraBold" panose="020B0604020202020204" charset="-18"/>
              </a:rPr>
              <a:t>Kwota w </a:t>
            </a:r>
            <a:r>
              <a:rPr lang="pl-PL" sz="1400" b="1" i="0" u="none" strike="noStrike" baseline="0" dirty="0" smtClean="0">
                <a:latin typeface="Montserrat ExtraBold" panose="020B0604020202020204" charset="-18"/>
              </a:rPr>
              <a:t>budżecie</a:t>
            </a:r>
            <a:r>
              <a:rPr lang="pl-PL" sz="1200" b="1" i="0" u="none" strike="noStrike" baseline="0" dirty="0" smtClean="0">
                <a:latin typeface="Montserrat ExtraBold" panose="020B0604020202020204" charset="-18"/>
              </a:rPr>
              <a:t> decyzją Rady Miejskiej</a:t>
            </a:r>
            <a:r>
              <a:rPr lang="pl-PL" sz="1200" b="1" i="0" u="none" strike="noStrike" dirty="0" smtClean="0">
                <a:latin typeface="Montserrat ExtraBold" panose="020B0604020202020204" charset="-18"/>
              </a:rPr>
              <a:t> z 870 000,00 zł została zwiększona                        dodatkowo o  kwotę </a:t>
            </a:r>
            <a:r>
              <a:rPr lang="pl-PL" sz="1200" dirty="0" smtClean="0">
                <a:latin typeface="Montserrat ExtraBold" panose="020B0604020202020204" charset="-18"/>
              </a:rPr>
              <a:t>550 000,00 zł </a:t>
            </a:r>
            <a:endParaRPr lang="pl-PL" sz="12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en-US" sz="12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68665" y="4925541"/>
            <a:ext cx="7103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en-US" sz="12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37330" y="5135771"/>
            <a:ext cx="710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0" u="none" strike="noStrike" baseline="0" dirty="0" smtClean="0">
                <a:latin typeface="Montserrat ExtraBold" panose="020B0604020202020204" charset="-18"/>
              </a:rPr>
              <a:t>Kwota w budżecie:</a:t>
            </a:r>
            <a:r>
              <a:rPr lang="pl-PL" sz="1400" b="1" i="0" u="none" strike="noStrike" dirty="0" smtClean="0">
                <a:latin typeface="Montserrat ExtraBold" panose="020B0604020202020204" charset="-18"/>
              </a:rPr>
              <a:t> </a:t>
            </a:r>
            <a:endParaRPr lang="pl-PL" sz="14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en-US" sz="14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6DE347A-C55F-0664-90E5-7E062610F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CCFCE4-C283-2DC8-6BCA-ABA3E07B36F6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   Kwota umowy: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F299C6B-8D05-F59F-52A1-A65D59AEC10B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C9D512E-A2CA-D8CD-5218-4AD2F88C5E8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511B28B-DD83-23AA-9B40-84F12EBC3050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B4F527C-DAA4-04C4-49DE-495BF9BDD5A2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67ACBFE-5BAE-FAE1-C6CB-C9F219858E3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1BFA33A-BF21-AA14-3975-8608CC48F6F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E7D38F2D-24A3-0863-7CAE-42B1B86CD502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14E37A83-BE19-B507-C65D-51AA457EE9E0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4FD82C73-8E6B-E8B3-88FB-D815095289A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6817CF9-267D-EEB4-5631-42266FEA62F6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5B96A46-2850-542C-0571-C8F5FA99DC1C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6B5C34F-5282-03B9-B497-2F7DDA0E23CA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1259A42F-4E6A-9E2D-9880-1932604EC4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FC1FE3-2B36-E1C8-BD32-59CB676403E4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BB849C70-269C-701C-C2D6-9796ED038714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78A6A8C8-27E5-2609-D53C-FFFAC4D72C3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2F54A967-C844-7B82-7604-467A475E324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chemeClr val="bg1"/>
                </a:solidFill>
                <a:latin typeface="Montserrat ExtraBold" panose="00000900000000000000" pitchFamily="2" charset="-18"/>
              </a:rPr>
              <a:t>1 352 500,01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FFF43F1C-A84E-470F-742D-27FE48BA768E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EC61E1D1-A4D5-CF4E-140A-83B5E9AD7DB7}"/>
              </a:ext>
            </a:extLst>
          </p:cNvPr>
          <p:cNvSpPr txBox="1"/>
          <p:nvPr/>
        </p:nvSpPr>
        <p:spPr>
          <a:xfrm>
            <a:off x="200811" y="403430"/>
            <a:ext cx="735634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  </a:t>
            </a:r>
            <a:r>
              <a:rPr lang="pl-PL" dirty="0">
                <a:latin typeface="Montserrat ExtraBold" panose="00000900000000000000" pitchFamily="2" charset="-18"/>
              </a:rPr>
              <a:t>WESTPOM BUILDING Sp. z o.o.;                                                                  		    ul. Krajobrazowa 5a ; 72-003 Dobra</a:t>
            </a:r>
          </a:p>
          <a:p>
            <a:endParaRPr lang="pl-PL" dirty="0">
              <a:latin typeface="Montserrat ExtraBold" panose="00000900000000000000" pitchFamily="2" charset="-18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Decyzją Rady Miejskiej zwiększono finansowanie na zadaniu celu wykonania wszystkich sanitariatów w całym budynku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07.05.2025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10.2025 r.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6314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4E340F7-7B65-1D0D-7BBA-EDFD6D1F2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B65B8F0-03A7-D519-3830-65074EEBC896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DA6837B-A794-B74C-960C-5F0FB5D08D1A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B99AD4D-DF1D-647C-E0B3-19F53251FC35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83951AA-595A-FDAC-7F7F-9120707FA67A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8C3DA1B0-0EBC-89C0-257A-DB16B16D39E7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5D1B8D9-CA1E-AF9F-565B-2F52A3848A60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6425F1D-0EFA-7703-E792-410977D40D7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A30CF97-C0F0-8FB4-6B25-7AFBCDF4B2A4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F2B871A-04BB-4BE4-6387-A6A15C0A23DF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24E3F3D5-92F9-6E98-649A-334287F15730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E629861-3E0D-A49C-900D-9A1D83E0CECF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6EA6BFB-C506-CBB9-854F-ABA20D39ED51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30C9C5-7C63-CC68-9B43-7E0DAB16CF05}"/>
              </a:ext>
            </a:extLst>
          </p:cNvPr>
          <p:cNvSpPr txBox="1"/>
          <p:nvPr/>
        </p:nvSpPr>
        <p:spPr>
          <a:xfrm>
            <a:off x="171573" y="652213"/>
            <a:ext cx="73563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RSK WOLIN SŁAWOMIR ZINOW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</a:t>
            </a:r>
            <a:r>
              <a:rPr lang="pl-PL" sz="20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27.06.2025 r. </a:t>
            </a:r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24.12.2025 r. 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998 649,30 zł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Zaawansowanie prac : 30 %</a:t>
            </a: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Obecnie Wykonawca wylewa i zbroi kolejne poziomy kolumbarium. Po wykonaniu konstrukcji żelbetowej Wykonawca przystąpi do prac murarskich klinkierem. Prace przebiegają zgodnie  z przyjętym harmonogramem.</a:t>
            </a: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A9F42BB8-8B36-C4C7-0368-9FF85A1A929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9CF14752-459B-3371-9D81-C8D636C50E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9F7948D-7C8C-4551-3188-48D7B29A2125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55636A89-C70D-3FD7-5CB2-EC8405E0D6B7}"/>
              </a:ext>
            </a:extLst>
          </p:cNvPr>
          <p:cNvSpPr txBox="1"/>
          <p:nvPr/>
        </p:nvSpPr>
        <p:spPr>
          <a:xfrm>
            <a:off x="10582114" y="6281643"/>
            <a:ext cx="131164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EB2509F5-0A15-52C6-741D-506C9448219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29AFB64-74D0-EF96-4878-ED15389EDB1A}"/>
              </a:ext>
            </a:extLst>
          </p:cNvPr>
          <p:cNvSpPr txBox="1"/>
          <p:nvPr/>
        </p:nvSpPr>
        <p:spPr>
          <a:xfrm>
            <a:off x="7756515" y="51149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45941F1-6F86-35E8-18C3-BE862869B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DF50F19-7AEA-45F8-1319-122E111E2082}"/>
              </a:ext>
            </a:extLst>
          </p:cNvPr>
          <p:cNvSpPr/>
          <p:nvPr/>
        </p:nvSpPr>
        <p:spPr>
          <a:xfrm>
            <a:off x="46960" y="162056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089757-9E48-2776-82CE-66E29BFA6F13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A382B24-9D18-4E5D-35A2-A3087645AB24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2DE7B1D-7827-1609-9542-C297326CDF8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D5B4927-89D7-06FB-2DCE-6A60DD51516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D874321-320B-180E-3A11-08F34CD35668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12D95DE-4F8B-84A1-F825-C3C4E4045855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27F00907-E7BA-110A-EBEF-70B47C658B9E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C550179-4D57-0F67-88F5-1D4C7E8E5BC2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7090FC2-44E9-30FC-D622-1B562836CB24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C9D1D05-D06F-0212-B029-684907DCA765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CDC3295-9DA5-9840-3399-F05DDE1250F5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CCFB87FC-DA99-9000-3497-2CFDE47F735A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E6BB59EB-1C55-9F92-7D2B-42F1BF41BF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A5E6DCC-704F-F0DC-C8ED-265664AE6F42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22852B44-DB74-567E-EEEB-67C1FB5FD392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2BE1F4E-C789-BA90-29D0-46FD76037C3C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AD4A01FF-1FA2-F0AD-3893-FF33589876C5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AD6C53EA-4D4E-2EDC-AF9C-D3BBE4AAA2C3}"/>
              </a:ext>
            </a:extLst>
          </p:cNvPr>
          <p:cNvSpPr txBox="1"/>
          <p:nvPr/>
        </p:nvSpPr>
        <p:spPr>
          <a:xfrm>
            <a:off x="144186" y="-457868"/>
            <a:ext cx="735634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>
              <a:latin typeface="Montserrat ExtraBold" panose="00000900000000000000" pitchFamily="2" charset="-18"/>
            </a:endParaRP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pl-PL" sz="1400" dirty="0">
                <a:latin typeface="Montserrat ExtraBold" panose="00000900000000000000" pitchFamily="2" charset="-18"/>
              </a:rPr>
              <a:t>Przedmiot zamówienia obejmuje wykonanie prac budowlanych polegających na kompleksowym remoncie pomieszczeń sanitarnych w budynku Szkoły Podstawowej nr 5 w Goleniowie przy ulicy Cypriana Kamila Norwida, na działce nr 122/3, obręb 007 miasta Goleniów.</a:t>
            </a: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pl-PL" sz="1400" dirty="0">
                <a:latin typeface="Montserrat ExtraBold" panose="00000900000000000000" pitchFamily="2" charset="-18"/>
              </a:rPr>
              <a:t>Remont obejmuje następujące pomieszczenia: </a:t>
            </a: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endParaRPr lang="pl-PL" sz="14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4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1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BA506CB0-161D-1C22-47A9-98C7017AA0DB}"/>
              </a:ext>
            </a:extLst>
          </p:cNvPr>
          <p:cNvSpPr txBox="1"/>
          <p:nvPr/>
        </p:nvSpPr>
        <p:spPr>
          <a:xfrm>
            <a:off x="275121" y="1718009"/>
            <a:ext cx="392417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pl-PL" sz="14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ZAKRES PODSTAWOWY: </a:t>
            </a: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Poziom Piwnic (-1) 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pom. -1/1 wc personelu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pom. -1/2 wc męskie/dla osób z niepełnosprawnością 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Poziom Parteru ( 0 ) 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pom. 0/1 wc męskie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pom. 0/2 wc damskie</a:t>
            </a:r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x-none" sz="1400" dirty="0">
                <a:latin typeface="Montserrat ExtraBold" panose="00000900000000000000" pitchFamily="2" charset="-18"/>
              </a:rPr>
              <a:t> 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Poziom 1 Piętra: 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pom. 1/1 wc męskie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x-none" sz="1400" dirty="0">
                <a:latin typeface="Montserrat ExtraBold" panose="00000900000000000000" pitchFamily="2" charset="-18"/>
              </a:rPr>
              <a:t>pom. 1/2 wc męskie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endParaRPr lang="pl-PL" sz="1400" dirty="0">
              <a:latin typeface="Montserrat ExtraBold" panose="00000900000000000000" pitchFamily="2" charset="-18"/>
            </a:endParaRP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endParaRPr lang="en-US" sz="1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="" xmlns:a16="http://schemas.microsoft.com/office/drawing/2014/main" id="{403B5C29-2E32-DEA2-1972-4708364AAFC2}"/>
              </a:ext>
            </a:extLst>
          </p:cNvPr>
          <p:cNvSpPr txBox="1"/>
          <p:nvPr/>
        </p:nvSpPr>
        <p:spPr>
          <a:xfrm>
            <a:off x="3363793" y="1697747"/>
            <a:ext cx="36010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>
              <a:latin typeface="Montserrat ExtraBold" panose="00000900000000000000" pitchFamily="2" charset="-18"/>
            </a:endParaRPr>
          </a:p>
          <a:p>
            <a:r>
              <a:rPr lang="pl-PL" sz="14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ZAKRES OBJĘTY PRAWEM OPCJI: </a:t>
            </a:r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endParaRPr lang="pl-PL" sz="1400" dirty="0">
              <a:latin typeface="Montserrat ExtraBold" panose="00000900000000000000" pitchFamily="2" charset="-18"/>
            </a:endParaRP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Poziom Parteru ( 0 ) 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pom. 0/3 </a:t>
            </a:r>
            <a:r>
              <a:rPr lang="pl-PL" sz="1400" dirty="0" err="1">
                <a:latin typeface="Montserrat ExtraBold" panose="00000900000000000000" pitchFamily="2" charset="-18"/>
              </a:rPr>
              <a:t>wc</a:t>
            </a:r>
            <a:r>
              <a:rPr lang="pl-PL" sz="1400" dirty="0">
                <a:latin typeface="Montserrat ExtraBold" panose="00000900000000000000" pitchFamily="2" charset="-18"/>
              </a:rPr>
              <a:t> damskie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pom. 0/4 </a:t>
            </a:r>
            <a:r>
              <a:rPr lang="pl-PL" sz="1400" dirty="0" err="1">
                <a:latin typeface="Montserrat ExtraBold" panose="00000900000000000000" pitchFamily="2" charset="-18"/>
              </a:rPr>
              <a:t>wc</a:t>
            </a:r>
            <a:r>
              <a:rPr lang="pl-PL" sz="1400" dirty="0">
                <a:latin typeface="Montserrat ExtraBold" panose="00000900000000000000" pitchFamily="2" charset="-18"/>
              </a:rPr>
              <a:t> męskie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pom. 0/5 </a:t>
            </a:r>
            <a:r>
              <a:rPr lang="pl-PL" sz="1400" dirty="0" err="1">
                <a:latin typeface="Montserrat ExtraBold" panose="00000900000000000000" pitchFamily="2" charset="-18"/>
              </a:rPr>
              <a:t>wc</a:t>
            </a:r>
            <a:r>
              <a:rPr lang="pl-PL" sz="1400" dirty="0">
                <a:latin typeface="Montserrat ExtraBold" panose="00000900000000000000" pitchFamily="2" charset="-18"/>
              </a:rPr>
              <a:t> personelu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pom. 0/6 szatnia „0”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pom. 0/7 szatnia męska 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pom. 0/8 szatnia damska </a:t>
            </a:r>
          </a:p>
          <a:p>
            <a:r>
              <a:rPr lang="pl-PL" sz="1400" dirty="0">
                <a:latin typeface="Montserrat ExtraBold" panose="00000900000000000000" pitchFamily="2" charset="-18"/>
              </a:rPr>
              <a:t> 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Poziom 1 Piętra: 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pom.  1/3 </a:t>
            </a:r>
            <a:r>
              <a:rPr lang="pl-PL" sz="1400" dirty="0" err="1">
                <a:latin typeface="Montserrat ExtraBold" panose="00000900000000000000" pitchFamily="2" charset="-18"/>
              </a:rPr>
              <a:t>wc</a:t>
            </a:r>
            <a:r>
              <a:rPr lang="pl-PL" sz="1400" dirty="0">
                <a:latin typeface="Montserrat ExtraBold" panose="00000900000000000000" pitchFamily="2" charset="-18"/>
              </a:rPr>
              <a:t> damskie</a:t>
            </a:r>
          </a:p>
          <a:p>
            <a:pPr lvl="0"/>
            <a:r>
              <a:rPr lang="pl-PL" sz="1400" dirty="0">
                <a:latin typeface="Montserrat ExtraBold" panose="00000900000000000000" pitchFamily="2" charset="-18"/>
              </a:rPr>
              <a:t>pom. 1/4 </a:t>
            </a:r>
            <a:r>
              <a:rPr lang="pl-PL" sz="1400" dirty="0" err="1">
                <a:latin typeface="Montserrat ExtraBold" panose="00000900000000000000" pitchFamily="2" charset="-18"/>
              </a:rPr>
              <a:t>wc</a:t>
            </a:r>
            <a:r>
              <a:rPr lang="pl-PL" sz="1400" dirty="0">
                <a:latin typeface="Montserrat ExtraBold" panose="00000900000000000000" pitchFamily="2" charset="-18"/>
              </a:rPr>
              <a:t> damskie</a:t>
            </a:r>
          </a:p>
          <a:p>
            <a:pPr lvl="0"/>
            <a:r>
              <a:rPr lang="pl-PL" sz="1400" b="1" dirty="0">
                <a:latin typeface="Montserrat ExtraBold" panose="00000900000000000000" pitchFamily="2" charset="-18"/>
              </a:rPr>
              <a:t>pom. 1/5 </a:t>
            </a:r>
            <a:r>
              <a:rPr lang="pl-PL" sz="1400" b="1" dirty="0" err="1">
                <a:latin typeface="Montserrat ExtraBold" panose="00000900000000000000" pitchFamily="2" charset="-18"/>
              </a:rPr>
              <a:t>wc</a:t>
            </a:r>
            <a:r>
              <a:rPr lang="pl-PL" sz="1400" b="1" dirty="0">
                <a:latin typeface="Montserrat ExtraBold" panose="00000900000000000000" pitchFamily="2" charset="-18"/>
              </a:rPr>
              <a:t> damskie</a:t>
            </a:r>
            <a:r>
              <a:rPr lang="pl-PL" sz="1400" dirty="0">
                <a:latin typeface="Montserrat ExtraBold" panose="00000900000000000000" pitchFamily="2" charset="-18"/>
              </a:rPr>
              <a:t>”</a:t>
            </a: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endParaRPr lang="pl-PL" sz="1400" dirty="0">
              <a:latin typeface="Montserrat ExtraBold" panose="00000900000000000000" pitchFamily="2" charset="-18"/>
            </a:endParaRPr>
          </a:p>
          <a:p>
            <a:endParaRPr lang="pl-PL" sz="14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4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1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92071" y="366269"/>
            <a:ext cx="7512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pionów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Wod.-kan. SP5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 INWESTORSKIEGO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01193" y="2682997"/>
            <a:ext cx="683330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Montserrat ExtraBold" panose="00000900000000000000" pitchFamily="2" charset="-18"/>
              </a:rPr>
              <a:t>Nadzór nad zadaniem pełni firma:</a:t>
            </a:r>
          </a:p>
          <a:p>
            <a:r>
              <a:rPr lang="pl-PL" b="1" dirty="0" err="1">
                <a:latin typeface="Montserrat ExtraBold" panose="00000900000000000000" pitchFamily="2" charset="-18"/>
              </a:rPr>
              <a:t>Tekton</a:t>
            </a:r>
            <a:r>
              <a:rPr lang="pl-PL" b="1" dirty="0">
                <a:latin typeface="Montserrat ExtraBold" panose="00000900000000000000" pitchFamily="2" charset="-18"/>
              </a:rPr>
              <a:t> Rafał Trzaska </a:t>
            </a:r>
          </a:p>
          <a:p>
            <a:endParaRPr lang="pl-PL" b="1" dirty="0">
              <a:latin typeface="Montserrat ExtraBold" panose="00000900000000000000" pitchFamily="2" charset="-18"/>
            </a:endParaRPr>
          </a:p>
          <a:p>
            <a:r>
              <a:rPr lang="pl-PL" b="1" dirty="0">
                <a:latin typeface="Montserrat ExtraBold" panose="00000900000000000000" pitchFamily="2" charset="-18"/>
              </a:rPr>
              <a:t>Wartość umowy podstawowej: </a:t>
            </a:r>
          </a:p>
          <a:p>
            <a:r>
              <a:rPr lang="pl-PL" b="1" dirty="0">
                <a:latin typeface="Montserrat ExtraBold" panose="00000900000000000000" pitchFamily="2" charset="-18"/>
              </a:rPr>
              <a:t>40 405,50 zł </a:t>
            </a:r>
          </a:p>
          <a:p>
            <a:endParaRPr lang="pl-PL" b="1" dirty="0">
              <a:latin typeface="Montserrat ExtraBold" panose="00000900000000000000" pitchFamily="2" charset="-18"/>
            </a:endParaRPr>
          </a:p>
          <a:p>
            <a:r>
              <a:rPr lang="pl-PL" b="1" dirty="0">
                <a:latin typeface="Montserrat ExtraBold" panose="00000900000000000000" pitchFamily="2" charset="-18"/>
              </a:rPr>
              <a:t>Wartość umowy objętej prawem opcji:</a:t>
            </a:r>
          </a:p>
          <a:p>
            <a:r>
              <a:rPr lang="pl-PL" b="1" dirty="0">
                <a:latin typeface="Montserrat ExtraBold" panose="00000900000000000000" pitchFamily="2" charset="-18"/>
              </a:rPr>
              <a:t>22 263,00 zł </a:t>
            </a:r>
          </a:p>
          <a:p>
            <a:r>
              <a:rPr lang="pl-PL" b="1" dirty="0">
                <a:latin typeface="Montserrat ExtraBold" panose="00000900000000000000" pitchFamily="2" charset="-18"/>
              </a:rPr>
              <a:t>Czas trwania umów:    </a:t>
            </a:r>
            <a:r>
              <a:rPr lang="pl-PL" b="1" dirty="0">
                <a:solidFill>
                  <a:srgbClr val="2902EF"/>
                </a:solidFill>
                <a:latin typeface="Montserrat ExtraBold" panose="00000900000000000000" pitchFamily="2" charset="-18"/>
              </a:rPr>
              <a:t>do momentu zakończenia robót    			budowlanych</a:t>
            </a:r>
          </a:p>
          <a:p>
            <a:r>
              <a:rPr lang="pl-PL" b="1" dirty="0">
                <a:latin typeface="Montserrat ExtraBold" panose="00000900000000000000" pitchFamily="2" charset="-18"/>
              </a:rPr>
              <a:t> </a:t>
            </a:r>
          </a:p>
          <a:p>
            <a:endParaRPr lang="pl-PL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610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866226"/>
            <a:ext cx="7881260" cy="4991774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69 495,00 zł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00839" y="419676"/>
            <a:ext cx="7512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Remont dachu SP 1 </a:t>
            </a:r>
          </a:p>
          <a:p>
            <a:r>
              <a:rPr lang="pl-PL" sz="4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4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00839" y="1839626"/>
            <a:ext cx="75032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ogłoszono zgodnie z harmonogramem. 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Just Project Justyna Just ze Szczecina 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4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zakresie umowy jest opracowanie dokumentacji projektowej na remont pokrycia dachowego głównego budynku szkoły wraz z uzyskaniem decyzji Wojewódzkiego Konserwatora Zabytków na prowadzanie robót budowlanych  oraz uzyskanie pozwolenia na budowę.</a:t>
            </a:r>
          </a:p>
          <a:p>
            <a:endParaRPr lang="pl-PL" sz="14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4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 uwagi na przedłużająca się procedurę uzgodnień u Wojewódzkiego Konserwatora Zabytków Wykonawca zawnioskował o zmianę terminu wykonania umowy o 3 miesiące .</a:t>
            </a:r>
          </a:p>
          <a:p>
            <a:r>
              <a:rPr lang="pl-PL" sz="14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Decyzję Wojewódzkiego Konserwatora Projektant ma uzyskać do </a:t>
            </a:r>
          </a:p>
          <a:p>
            <a:r>
              <a:rPr lang="pl-PL" sz="14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15.09.2025 r. 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96E0E22E-F1DE-9F98-AB56-D4331B8B77C2}"/>
              </a:ext>
            </a:extLst>
          </p:cNvPr>
          <p:cNvSpPr txBox="1"/>
          <p:nvPr/>
        </p:nvSpPr>
        <p:spPr>
          <a:xfrm>
            <a:off x="158475" y="5744082"/>
            <a:ext cx="683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</a:t>
            </a: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69 495,00 zł </a:t>
            </a:r>
            <a:endParaRPr lang="pl-PL" sz="2000" b="1" dirty="0">
              <a:solidFill>
                <a:schemeClr val="bg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109-000-323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863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0807" y="-6258"/>
            <a:ext cx="8591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nawierzchni </a:t>
            </a:r>
          </a:p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ciągów komunikacyjnych  </a:t>
            </a:r>
          </a:p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                            przed SP1 </a:t>
            </a:r>
          </a:p>
          <a:p>
            <a:r>
              <a:rPr lang="pl-PL" sz="36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5203888" y="5752376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F258B741-E1E1-3F20-EF83-E405ADB4ACE6}"/>
              </a:ext>
            </a:extLst>
          </p:cNvPr>
          <p:cNvSpPr txBox="1"/>
          <p:nvPr/>
        </p:nvSpPr>
        <p:spPr>
          <a:xfrm>
            <a:off x="135472" y="2221579"/>
            <a:ext cx="757945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przygotowaniu opis przedmiotu zamówienia. </a:t>
            </a: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Konieczność przesunięcia zadania z I kwartału na IV kwartał  </a:t>
            </a:r>
            <a:r>
              <a:rPr lang="pl-PL" sz="1600" b="1" dirty="0" smtClean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                    z </a:t>
            </a:r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uwagi na niewystarczające środki w budżecie na realizację tego zadania bez konieczności jego podziału na etapy. 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Planowane ogłoszenie postępowania przetargowego to IV kwartał.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dotyczy remontu placu wewnętrznego przy Szkole Podstawowej nr 1 . Zadanie wynika z nałożonej na placówkę decyzję Sanepidu. Decyzja wydana w 2015 r., kilkukrotnie prolongowana z uwagi na brak środków. 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Gmina Goleniów posiada dokumentację projektową, decyzję Wojewódzkiego Konserwatora Zabytków oraz decyzję pozwolenia na budowę na realizację zadania.  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62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7EACFA-6297-E461-3965-48E8B45C0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32DC66E-1451-085B-3218-4747D5C619F4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2965BD7-A6E0-E4F8-4386-FF75E29DEFD9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7A74341-96ED-CFE5-41F2-277817AA2153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F8EC471-82D1-B6FB-920D-BE0F11424244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46A7BE0-DDD2-FDA1-BC68-192E7CF22060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08798EA-4E8A-30DA-6584-FFE6D1B1D73C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62BCDDC-FC85-9B15-E04C-74154A549BAA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C198330E-A9A8-4F7A-ECBF-2F3260133BF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95B812D7-5D68-82EC-4A46-7FE1D46C32D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ECAC7C3-9C20-4942-418D-FCDE19ADFCB1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FB0D19D-0456-430C-733A-5C7D48961548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673EEF6-ED83-9883-3AB8-A3357BA88FDA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1E0FEFE5-BC39-1A8A-5A57-FB533B1BE3FF}"/>
              </a:ext>
            </a:extLst>
          </p:cNvPr>
          <p:cNvSpPr/>
          <p:nvPr/>
        </p:nvSpPr>
        <p:spPr>
          <a:xfrm flipH="1">
            <a:off x="5203888" y="5752376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A3096AE0-B171-E15E-B67D-43345D27DB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Poz.19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1BBA5FA-3F37-021B-08BD-8B9A228BC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13" y="133350"/>
            <a:ext cx="836295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754" y="1876567"/>
            <a:ext cx="81123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nawierzchni ciągów komunikacyjnych  przed SP1 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 INWESTORSKIEGO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Poz.20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6FD15E51-4201-114F-9E44-208E49AD8F51}"/>
              </a:ext>
            </a:extLst>
          </p:cNvPr>
          <p:cNvSpPr txBox="1"/>
          <p:nvPr/>
        </p:nvSpPr>
        <p:spPr>
          <a:xfrm>
            <a:off x="54477" y="4602694"/>
            <a:ext cx="6648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Planowane ogłoszenie postępowania przetargowego to IV kwartał.</a:t>
            </a:r>
          </a:p>
          <a:p>
            <a:endParaRPr lang="pl-PL" sz="18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495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754" y="1876567"/>
            <a:ext cx="811236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przyłączy sanitarnych w SP 4</a:t>
            </a:r>
            <a:endParaRPr lang="pl-PL" sz="4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36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w budżecie(brutto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61537" y="4050512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Zlecono wykonanie</a:t>
            </a:r>
            <a:r>
              <a:rPr lang="pl-PL" sz="1800" b="1" i="0" u="none" strike="noStrike" dirty="0" smtClean="0">
                <a:latin typeface="CIDFont+F1"/>
              </a:rPr>
              <a:t> opinii technicznej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7253" y="429546"/>
            <a:ext cx="75120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Remont sanitariatów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SP1</a:t>
            </a:r>
          </a:p>
          <a:p>
            <a:r>
              <a:rPr lang="pl-PL" sz="4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4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601146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69220" y="5633369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68 000,00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5F218C5E-2623-E5D8-ABD3-D1175FC0C4A1}"/>
              </a:ext>
            </a:extLst>
          </p:cNvPr>
          <p:cNvSpPr txBox="1"/>
          <p:nvPr/>
        </p:nvSpPr>
        <p:spPr>
          <a:xfrm>
            <a:off x="98113" y="2451477"/>
            <a:ext cx="750327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ogłoszono w I kwartale- zgodnie z harmonogramem. </a:t>
            </a: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</a:t>
            </a:r>
            <a:r>
              <a:rPr lang="pl-PL" sz="1600" b="1" dirty="0" err="1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Mobula</a:t>
            </a:r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Architekci Iwona Kosmala- </a:t>
            </a:r>
            <a:r>
              <a:rPr lang="pl-PL" sz="1600" b="1" dirty="0" err="1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Dumin</a:t>
            </a:r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03.03.2025 r. </a:t>
            </a: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Termin wykonania: 9 miesięcy od dnia podpisania umowy.</a:t>
            </a:r>
          </a:p>
          <a:p>
            <a:r>
              <a:rPr lang="pl-PL" sz="14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zakresie umowy jest opracowanie </a:t>
            </a:r>
            <a:r>
              <a:rPr lang="pl-PL" sz="1400" b="1" dirty="0" err="1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pełnobranżowej</a:t>
            </a:r>
            <a:r>
              <a:rPr lang="pl-PL" sz="14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dokumentacji projektowej na przebudowę i remont  sanitariatów w całej szkole w celu dostosowania ich do obowiązujących przepisów. </a:t>
            </a:r>
          </a:p>
          <a:p>
            <a:r>
              <a:rPr lang="pl-PL" sz="14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wymagało uzyskania decyzji Wojewódzkiego Konserwatora Zabytków na prowadzenie prac w obiekcie, tym samym uzyskania pozwolenia na budowę. </a:t>
            </a:r>
          </a:p>
          <a:p>
            <a:endParaRPr lang="pl-PL" sz="14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b="1" dirty="0">
                <a:solidFill>
                  <a:srgbClr val="2902E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zakończono- wykonano w terminie umownym</a:t>
            </a:r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.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849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46036" y="1342617"/>
            <a:ext cx="8112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Przebudowa chodnika przy PP2</a:t>
            </a:r>
            <a:endParaRPr lang="pl-PL" sz="12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32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CIDFont+F1"/>
              </a:rPr>
              <a:t> Wartość umowy :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15 498,00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01A03ACF-E7B2-736E-0FF3-9FC03F6E019D}"/>
              </a:ext>
            </a:extLst>
          </p:cNvPr>
          <p:cNvSpPr txBox="1"/>
          <p:nvPr/>
        </p:nvSpPr>
        <p:spPr>
          <a:xfrm>
            <a:off x="138507" y="3547954"/>
            <a:ext cx="7535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Mariusz Jażdżewski Biuro Usług Inżynieryjnych</a:t>
            </a:r>
          </a:p>
          <a:p>
            <a:endParaRPr lang="pl-PL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wykonano i odebrano w terminie.</a:t>
            </a:r>
          </a:p>
          <a:p>
            <a:endParaRPr lang="en-US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109-000-342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175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754" y="1876567"/>
            <a:ext cx="8112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Przebudowa chodnika przy PP2</a:t>
            </a:r>
          </a:p>
          <a:p>
            <a:r>
              <a:rPr lang="pl-PL" sz="32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30130" y="4015376"/>
            <a:ext cx="6833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Montserrat ExtraBold" panose="00000900000000000000" pitchFamily="2" charset="-18"/>
              </a:rPr>
              <a:t>W trakcie  przygotowania  zaproszenia do złożenia oferty na przebudowę chodnika i zjazdu.</a:t>
            </a: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155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5" name="TextBox 26">
            <a:extLst>
              <a:ext uri="{FF2B5EF4-FFF2-40B4-BE49-F238E27FC236}">
                <a16:creationId xmlns="" xmlns:a16="http://schemas.microsoft.com/office/drawing/2014/main" id="{4439A7E4-C667-18AD-654F-931165080B92}"/>
              </a:ext>
            </a:extLst>
          </p:cNvPr>
          <p:cNvSpPr txBox="1"/>
          <p:nvPr/>
        </p:nvSpPr>
        <p:spPr>
          <a:xfrm>
            <a:off x="16754" y="5127303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109-000-342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890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DCABBE8-B72D-EF60-F4C5-594BBF5BE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5AD657-70F6-20B6-C3C0-BC85A4FF95F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DE3877-28B9-5503-CE74-B938D4126D5A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3609E66-161E-4834-4CE6-0277CA35E9B2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D6FEC28-46F9-6E1A-8989-ECBCA2EEF209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45B9F17-87AE-F01A-E59D-63ABFD2046F6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1CF9CA1-B5EA-E59A-825E-857880FBBE71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ADD1FE-5D11-84D5-0D5A-59E829243EB4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0C07CE58-944D-E811-2FFC-EC3AEA2EAE3F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9DE76632-3F94-BB2E-E2AE-BBA3C71FC4A9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76AA66B-DBDD-2C2A-306A-7372838A793C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4920685-6198-B8AC-2C6F-222E0C5FDE57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68480036-B4CC-5D25-2980-3CE04AAB56B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A2ECA902-BD25-6347-EE1D-7E2A17140B83}"/>
              </a:ext>
            </a:extLst>
          </p:cNvPr>
          <p:cNvSpPr txBox="1"/>
          <p:nvPr/>
        </p:nvSpPr>
        <p:spPr>
          <a:xfrm>
            <a:off x="10582114" y="6281643"/>
            <a:ext cx="131164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5B603028-6BAF-2308-FA28-6BC8CC445537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5" name="Obraz 24" descr="Obraz zawierający Modelarstwo redukcyjne&#10;&#10;Zawartość wygenerowana przez AI może być niepoprawna.">
            <a:extLst>
              <a:ext uri="{FF2B5EF4-FFF2-40B4-BE49-F238E27FC236}">
                <a16:creationId xmlns="" xmlns:a16="http://schemas.microsoft.com/office/drawing/2014/main" id="{30DD810C-D703-18BF-D0E9-8BBD4139A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" y="355191"/>
            <a:ext cx="11741195" cy="54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754" y="1876567"/>
            <a:ext cx="8112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budynku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 potrzeby GKRPA </a:t>
            </a:r>
          </a:p>
          <a:p>
            <a:r>
              <a:rPr lang="pl-PL" sz="32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Kwota umowy :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1 187 130,95 zł 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114-000-004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058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ADDB7A-05F3-3703-546D-856521DD3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58328E6-D3D2-6329-2A15-D42158268BE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FAFD78-D1B0-9A64-B2CE-770C6E4C5130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5D5FC7C-B88B-DCB4-8A1A-391F00886B9A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9676963-D21B-FE68-750E-F97BF174FD37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F89983E-7149-0CEE-0E3F-13FA907191D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088DB62-06B3-61C5-BC1D-2635549AC010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085FDFC-B904-B823-17B3-32B5FB6E0472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236EB47-89D7-701B-E73C-A478DDF923A2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CDCBE9CB-1EF5-BFDA-84CF-3D77A50F5C7F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5FA3CF5-1D03-270E-3630-FC4266C8E6D1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9EF0A46-1303-251F-B268-5A81437115EA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E4FA7229-4D91-0E11-B0B2-F652108DBFC2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86C6CF0-4BB5-3E61-0507-D69C7F1EBB29}"/>
              </a:ext>
            </a:extLst>
          </p:cNvPr>
          <p:cNvSpPr txBox="1"/>
          <p:nvPr/>
        </p:nvSpPr>
        <p:spPr>
          <a:xfrm>
            <a:off x="2866" y="5139470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Kwota umowy :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A3DADFF6-94A2-4996-2F3B-008458263542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1ED7382-97C4-22FA-BB21-F6154982C7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1F4C6F-D230-6D66-7CD1-8D57933E8EDB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A63BAF33-1A2C-7D86-AB4A-B08CF0F776C5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9F34E1E6-05B4-2045-431B-44B1DF1D4580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66F0FA8-0915-D17C-E201-3F145F18210C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1 187 130,95 zł 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D7DB179F-3B46-5E15-2504-CDB8CA8BE61E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3CB72A80-C73D-4EC0-36FD-348F41FB8D1C}"/>
              </a:ext>
            </a:extLst>
          </p:cNvPr>
          <p:cNvSpPr txBox="1"/>
          <p:nvPr/>
        </p:nvSpPr>
        <p:spPr>
          <a:xfrm>
            <a:off x="56481" y="567504"/>
            <a:ext cx="73563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SIGMA Firma Ogólnobudowlana                         	            Piotr </a:t>
            </a:r>
            <a:r>
              <a:rPr lang="pl-PL" sz="2000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Latuszek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07.05.2025 r. 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07.03.2026 r.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584 068,43 zł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Zaawansowanie prac : 40 %</a:t>
            </a: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114-000-004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1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42918" y="403111"/>
            <a:ext cx="811236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Modernizacja budynku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 potrzeby GKRPA </a:t>
            </a:r>
          </a:p>
          <a:p>
            <a:r>
              <a:rPr lang="pl-PL" sz="30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 INWESTORSKIEGO</a:t>
            </a:r>
            <a:endParaRPr lang="en-US" sz="3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47 970,00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1856D643-111E-5CFA-4104-CEE1BDB5B50D}"/>
              </a:ext>
            </a:extLst>
          </p:cNvPr>
          <p:cNvSpPr txBox="1"/>
          <p:nvPr/>
        </p:nvSpPr>
        <p:spPr>
          <a:xfrm>
            <a:off x="2866" y="5139470"/>
            <a:ext cx="387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Kwota umowy :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5F84B23E-81F8-1F14-446F-E2CEE1365EEE}"/>
              </a:ext>
            </a:extLst>
          </p:cNvPr>
          <p:cNvSpPr txBox="1"/>
          <p:nvPr/>
        </p:nvSpPr>
        <p:spPr>
          <a:xfrm>
            <a:off x="176314" y="2764572"/>
            <a:ext cx="7356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RDS </a:t>
            </a:r>
            <a:r>
              <a:rPr lang="pl-PL" sz="2000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Multiprojekt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Radosław </a:t>
            </a:r>
            <a:r>
              <a:rPr lang="pl-PL" sz="2000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Żarkiewicz</a:t>
            </a:r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harmonogramem.</a:t>
            </a: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114-000-004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6359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22123" y="496921"/>
            <a:ext cx="811236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kanalizacji deszczowej w ul. Lipowej, Matejki i Piaskowej                         w Goleniowie</a:t>
            </a:r>
          </a:p>
          <a:p>
            <a:r>
              <a:rPr lang="pl-PL" sz="36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</a:p>
          <a:p>
            <a:endParaRPr lang="pl-PL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Brak możliwości  ogłoszenia postępowania  przetargowego </a:t>
            </a:r>
          </a:p>
          <a:p>
            <a:r>
              <a:rPr lang="pl-PL" sz="16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 powodu przedłużających się procedur administracyjnych warunkujących uzyskanie decyzji administracyjnych </a:t>
            </a:r>
          </a:p>
          <a:p>
            <a:r>
              <a:rPr lang="pl-PL" sz="16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umożliwiających rozpoczęcie robót budowlanych.</a:t>
            </a:r>
          </a:p>
          <a:p>
            <a:r>
              <a:rPr lang="pl-PL" sz="16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Konieczność wpisania zadania do WPF.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600 000,00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534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137824" y="1724030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Brak możliwości  ogłoszenia postępowania  przetargowego </a:t>
            </a:r>
          </a:p>
          <a:p>
            <a:r>
              <a:rPr lang="pl-PL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 powodu przedłużających się procedur administracyjnych warunkujących uzyskanie decyzji administracyjnych </a:t>
            </a:r>
          </a:p>
          <a:p>
            <a:r>
              <a:rPr lang="pl-PL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umożliwiających rozpoczęcie robót budowlanych.</a:t>
            </a:r>
          </a:p>
          <a:p>
            <a:r>
              <a:rPr lang="pl-PL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Konieczność wpisania zadania do WPF.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42918" y="359174"/>
            <a:ext cx="811236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kanalizacji deszczowej w ul. Lipowej, Matejki i Piaskowej                         w Goleniowie</a:t>
            </a:r>
          </a:p>
          <a:p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 INWESTORSKIEGO</a:t>
            </a:r>
            <a:endParaRPr lang="en-US" sz="2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80 000,00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024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92042" y="522416"/>
            <a:ext cx="81123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PFU zbiorników retencyjnych </a:t>
            </a:r>
          </a:p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 terenie miasta Goleniów</a:t>
            </a:r>
          </a:p>
          <a:p>
            <a:r>
              <a:rPr lang="pl-PL" sz="36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PROGRAM FUNKCJONALNO UŻYTKOWY</a:t>
            </a:r>
          </a:p>
          <a:p>
            <a:endParaRPr lang="pl-PL" sz="3600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3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Poz.29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F375FF3A-ED8D-5E05-B39A-DBA47526D3D3}"/>
              </a:ext>
            </a:extLst>
          </p:cNvPr>
          <p:cNvSpPr txBox="1"/>
          <p:nvPr/>
        </p:nvSpPr>
        <p:spPr>
          <a:xfrm>
            <a:off x="131570" y="3897583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Montserrat ExtraBold" panose="00000900000000000000" pitchFamily="2" charset="-18"/>
              </a:rPr>
              <a:t>Zadanie przekazano do realizacji do spółki GWIK.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754" y="2036264"/>
            <a:ext cx="89085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Modernizacja przytuliska </a:t>
            </a:r>
          </a:p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dla zwierząt w Budnie</a:t>
            </a:r>
          </a:p>
          <a:p>
            <a:r>
              <a:rPr lang="pl-PL" sz="36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Poz.30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79B1F6DD-FDF1-C083-663E-360117075DA0}"/>
              </a:ext>
            </a:extLst>
          </p:cNvPr>
          <p:cNvSpPr txBox="1"/>
          <p:nvPr/>
        </p:nvSpPr>
        <p:spPr>
          <a:xfrm>
            <a:off x="201998" y="4164850"/>
            <a:ext cx="6648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i="0" u="none" strike="noStrike" baseline="0" dirty="0">
                <a:latin typeface="Montserrat ExtraBold" panose="00000900000000000000" pitchFamily="2" charset="-18"/>
              </a:rPr>
              <a:t>Zadanie przekazano do realizacji do spółki GTBS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-11676" y="1852115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Planowane przygotowanie zapytana ofertowego do 30.09.2025 r.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128089" y="80741"/>
            <a:ext cx="89085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Doświetlenia przejść                          dla pieszych</a:t>
            </a:r>
          </a:p>
          <a:p>
            <a:r>
              <a:rPr lang="pl-PL" sz="3200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Kwota umowy 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-8622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103 935,00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109-000-409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04132" y="1953007"/>
            <a:ext cx="664592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Montserrat ExtraBold" panose="020B0604020202020204" charset="-18"/>
              </a:rPr>
              <a:t>Aktualizacja dokumentacji </a:t>
            </a:r>
            <a:r>
              <a:rPr lang="pl-PL" dirty="0">
                <a:latin typeface="Montserrat ExtraBold" panose="020B0604020202020204" charset="-18"/>
              </a:rPr>
              <a:t>przejść dla pieszych </a:t>
            </a:r>
            <a:r>
              <a:rPr lang="pl-PL" dirty="0" smtClean="0">
                <a:latin typeface="Montserrat ExtraBold" panose="020B0604020202020204" charset="-18"/>
              </a:rPr>
              <a:t>w </a:t>
            </a:r>
            <a:r>
              <a:rPr lang="pl-PL" dirty="0">
                <a:latin typeface="Montserrat ExtraBold" panose="020B0604020202020204" charset="-18"/>
              </a:rPr>
              <a:t>12 </a:t>
            </a:r>
            <a:r>
              <a:rPr lang="pl-PL" dirty="0" smtClean="0">
                <a:latin typeface="Montserrat ExtraBold" panose="020B0604020202020204" charset="-18"/>
              </a:rPr>
              <a:t>lokalizacjach: </a:t>
            </a:r>
          </a:p>
          <a:p>
            <a:endParaRPr lang="pl-PL" altLang="pl-PL" sz="1400" b="1" dirty="0">
              <a:latin typeface="Montserrat ExtraBold" panose="020B0604020202020204" charset="-18"/>
            </a:endParaRPr>
          </a:p>
          <a:p>
            <a:endParaRPr lang="pl-PL" dirty="0">
              <a:latin typeface="Montserrat ExtraBold" panose="020B0604020202020204" charset="-18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0" y="-384720"/>
            <a:ext cx="3129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pl-PL" altLang="pl-PL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AutoShape 4" descr="data:image/png;base64,iVBORw0KGgoAAAANSUhEUgAAABwAAAAcCAMAAABF0y+mAAAAk1BMVEX////b29u6urri4uLQ0NCcnJwAAAASEhKQkJDv7+/39/ccHByBgYGkpKQjIyPGxsbW1tYfHx+JiYmpqakICAgXFxdSUlIuLi5vb29eXl5AQECvr698fHwvLy/+9Oz86dfo8PvX5Pf3vprtYADubQDuZgD61b3P2/QASswAT84APsqRquXubwC2x+74x6X5zbClveuDtV3PAAAA90lEQVR4AaXRBYKDMBAF0ME+Pkvwurve/3TbkLrLg7gn9BNNN+iKoZukWIDtuHTkWT4QkBKCGfijvciHYMSkJCkyFofWCIIzZM5xHjMHi8yt8oXPaW7SuTJltYwFtmt0yfOFKOTQus+Q6YU4ZURERsp2SdcaYDSITDAsuqaDEaok+WykA4b5YE2vEILdXXpvtwE4bd4/p1GChW1UU7R8Rm56x720UpsFdFUy4XMGts5fJdVpz+TzV7GALDDoyHX49J5REnlXe9caJr2h3am0Vanbq3RJ6Q+G0mgsC5PpTJovjo1LadCXhdX8srHTX0sbVVptKxP6xT9TBxSIVEkd9gAAAABJRU5ErkJggg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163719" y="2743579"/>
            <a:ext cx="71851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1400" b="1" dirty="0">
                <a:solidFill>
                  <a:srgbClr val="0066FF"/>
                </a:solidFill>
                <a:latin typeface="Montserrat ExtraBold" panose="020B0604020202020204" charset="-18"/>
              </a:rPr>
              <a:t>Wykonawca : </a:t>
            </a:r>
            <a:r>
              <a:rPr lang="pl-PL" altLang="pl-PL" sz="1400" b="1" dirty="0">
                <a:solidFill>
                  <a:srgbClr val="125FDC"/>
                </a:solidFill>
                <a:latin typeface="Montserrat ExtraBold" panose="020B0604020202020204" charset="-18"/>
              </a:rPr>
              <a:t>Projektowanie</a:t>
            </a:r>
            <a:r>
              <a:rPr lang="pl-PL" altLang="pl-PL" sz="1400" b="1" dirty="0">
                <a:solidFill>
                  <a:srgbClr val="0066FF"/>
                </a:solidFill>
                <a:latin typeface="Montserrat ExtraBold" panose="020B0604020202020204" charset="-18"/>
              </a:rPr>
              <a:t> Nadzór i Pomiary Elektryczne Leon </a:t>
            </a:r>
            <a:r>
              <a:rPr lang="pl-PL" altLang="pl-PL" sz="1400" b="1" dirty="0" err="1">
                <a:solidFill>
                  <a:srgbClr val="0066FF"/>
                </a:solidFill>
                <a:latin typeface="Montserrat ExtraBold" panose="020B0604020202020204" charset="-18"/>
              </a:rPr>
              <a:t>Zuń</a:t>
            </a:r>
            <a:endParaRPr lang="pl-PL" altLang="pl-PL" sz="1400" b="1" dirty="0">
              <a:solidFill>
                <a:srgbClr val="0066FF"/>
              </a:solidFill>
              <a:latin typeface="Montserrat ExtraBold" panose="020B0604020202020204" charset="-18"/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152044" y="341088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altLang="pl-PL" sz="1400" b="1" dirty="0" smtClean="0">
                <a:solidFill>
                  <a:srgbClr val="0066FF"/>
                </a:solidFill>
                <a:latin typeface="Montserrat ExtraBold" panose="020B0604020202020204" charset="-18"/>
              </a:rPr>
              <a:t>Kwota umowy :     </a:t>
            </a:r>
            <a:r>
              <a:rPr lang="pl-PL" altLang="pl-PL" sz="1400" b="1" dirty="0" smtClean="0">
                <a:solidFill>
                  <a:srgbClr val="125FDC"/>
                </a:solidFill>
                <a:latin typeface="Montserrat ExtraBold" panose="020B0604020202020204" charset="-18"/>
              </a:rPr>
              <a:t>103 935,00 zł</a:t>
            </a:r>
            <a:endParaRPr lang="pl-PL" altLang="pl-PL" sz="1400" b="1" dirty="0">
              <a:solidFill>
                <a:srgbClr val="0066FF"/>
              </a:solidFill>
              <a:latin typeface="Montserrat ExtraBold" panose="020B0604020202020204" charset="-18"/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152044" y="312312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altLang="pl-PL" sz="1400" b="1" dirty="0" smtClean="0">
                <a:solidFill>
                  <a:srgbClr val="0066FF"/>
                </a:solidFill>
                <a:latin typeface="Montserrat ExtraBold" panose="020B0604020202020204" charset="-18"/>
              </a:rPr>
              <a:t>Umowę zawarto  </a:t>
            </a:r>
            <a:r>
              <a:rPr lang="pl-PL" altLang="pl-PL" sz="1400" b="1" dirty="0">
                <a:solidFill>
                  <a:srgbClr val="0066FF"/>
                </a:solidFill>
                <a:latin typeface="Montserrat ExtraBold" panose="020B0604020202020204" charset="-18"/>
              </a:rPr>
              <a:t>: </a:t>
            </a:r>
            <a:r>
              <a:rPr lang="pl-PL" altLang="pl-PL" sz="1400" b="1" dirty="0" smtClean="0">
                <a:solidFill>
                  <a:srgbClr val="125FDC"/>
                </a:solidFill>
                <a:latin typeface="Montserrat ExtraBold" panose="020B0604020202020204" charset="-18"/>
              </a:rPr>
              <a:t>02.06.2025 r. </a:t>
            </a:r>
            <a:endParaRPr lang="pl-PL" altLang="pl-PL" sz="1400" b="1" dirty="0">
              <a:solidFill>
                <a:srgbClr val="0066FF"/>
              </a:solidFill>
              <a:latin typeface="Montserrat ExtraBold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363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-11676" y="130606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235359" y="264648"/>
            <a:ext cx="61016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smtClean="0">
                <a:latin typeface="Montserrat ExtraBold" panose="020B0604020202020204" charset="-18"/>
              </a:rPr>
              <a:t>Zaktualizowano dokumentację przejść dla pieszych w 12 lokalizacjach:</a:t>
            </a:r>
          </a:p>
          <a:p>
            <a:endParaRPr lang="pl-PL" dirty="0" smtClean="0">
              <a:latin typeface="Montserrat ExtraBold" panose="020B0604020202020204" charset="-18"/>
            </a:endParaRPr>
          </a:p>
          <a:p>
            <a:endParaRPr lang="pl-PL" sz="1200" dirty="0" smtClean="0">
              <a:latin typeface="Montserrat ExtraBold" panose="020B0604020202020204" charset="-18"/>
            </a:endParaRPr>
          </a:p>
          <a:p>
            <a:pPr marL="285750" indent="-285750">
              <a:buFontTx/>
              <a:buChar char="-"/>
            </a:pPr>
            <a:endParaRPr lang="pl-PL" sz="1400" dirty="0" smtClean="0"/>
          </a:p>
          <a:p>
            <a:pPr marL="285750" indent="-285750">
              <a:buFontTx/>
              <a:buChar char="-"/>
            </a:pPr>
            <a:endParaRPr lang="pl-PL" sz="1400" dirty="0" smtClean="0">
              <a:latin typeface="Montserrat ExtraBold" panose="020B0604020202020204" charset="-18"/>
            </a:endParaRPr>
          </a:p>
          <a:p>
            <a:endParaRPr lang="pl-PL" dirty="0" smtClean="0">
              <a:latin typeface="Montserrat ExtraBold" panose="020B0604020202020204" charset="-18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160604" y="1378059"/>
            <a:ext cx="7176342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100" dirty="0" smtClean="0">
              <a:latin typeface="Montserrat ExtraBold" panose="020B0604020202020204" charset="-18"/>
            </a:endParaRP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Graniczna na skrzyżowaniu </a:t>
            </a:r>
            <a:r>
              <a:rPr lang="pl-PL" sz="1100" dirty="0" smtClean="0">
                <a:latin typeface="Montserrat ExtraBold" panose="020B0604020202020204" charset="-18"/>
              </a:rPr>
              <a:t> z</a:t>
            </a:r>
            <a:r>
              <a:rPr lang="pl-PL" sz="1100" dirty="0">
                <a:latin typeface="Montserrat ExtraBold" panose="020B0604020202020204" charset="-18"/>
              </a:rPr>
              <a:t>  ul. </a:t>
            </a:r>
            <a:r>
              <a:rPr lang="pl-PL" sz="1100" dirty="0" smtClean="0">
                <a:latin typeface="Montserrat ExtraBold" panose="020B0604020202020204" charset="-18"/>
              </a:rPr>
              <a:t>Wolińską</a:t>
            </a: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Słowackiego przy skrzyżowaniu z  ul. Jana Pawła II oraz ul. Mikołajczyka przy skrzyżowaniu z  ul. </a:t>
            </a:r>
            <a:r>
              <a:rPr lang="pl-PL" sz="1100" dirty="0" smtClean="0">
                <a:latin typeface="Montserrat ExtraBold" panose="020B0604020202020204" charset="-18"/>
              </a:rPr>
              <a:t>Słowackiego</a:t>
            </a:r>
          </a:p>
          <a:p>
            <a:pPr marL="285750" indent="-285750">
              <a:buFontTx/>
              <a:buChar char="-"/>
            </a:pPr>
            <a:r>
              <a:rPr lang="pl-PL" sz="1100" dirty="0">
                <a:latin typeface="Montserrat ExtraBold" panose="020B0604020202020204" charset="-18"/>
              </a:rPr>
              <a:t>przejścia dla pieszych ul. Armii Krajowej (przy sklepie ABC ul. Armii Krajowej 54 i  </a:t>
            </a:r>
            <a:r>
              <a:rPr lang="pl-PL" sz="1100" dirty="0" smtClean="0">
                <a:latin typeface="Montserrat ExtraBold" panose="020B0604020202020204" charset="-18"/>
              </a:rPr>
              <a:t>5b</a:t>
            </a:r>
            <a:endParaRPr lang="pl-PL" sz="1100" dirty="0">
              <a:latin typeface="Montserrat ExtraBold" panose="020B0604020202020204" charset="-18"/>
            </a:endParaRP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Armii Krajowej całe skrzyżowanie z  sygnalizacją świetlną – 4 </a:t>
            </a:r>
            <a:r>
              <a:rPr lang="pl-PL" sz="1100" dirty="0" smtClean="0">
                <a:latin typeface="Montserrat ExtraBold" panose="020B0604020202020204" charset="-18"/>
              </a:rPr>
              <a:t>przejścia</a:t>
            </a: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Dworcowa (przy Starostwie Powiatowym</a:t>
            </a:r>
            <a:r>
              <a:rPr lang="pl-PL" sz="1100" dirty="0" smtClean="0">
                <a:latin typeface="Montserrat ExtraBold" panose="020B0604020202020204" charset="-18"/>
              </a:rPr>
              <a:t>)</a:t>
            </a:r>
            <a:r>
              <a:rPr lang="pl-PL" sz="1100" dirty="0">
                <a:latin typeface="Montserrat ExtraBold" panose="020B0604020202020204" charset="-18"/>
              </a:rPr>
              <a:t> </a:t>
            </a: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Dworcowa (przy Starostwie Powiatowym</a:t>
            </a:r>
            <a:r>
              <a:rPr lang="pl-PL" sz="1100" dirty="0" smtClean="0">
                <a:latin typeface="Montserrat ExtraBold" panose="020B0604020202020204" charset="-18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Szarych Szeregów (przy zespole boisk, skrzyżowanie z  ul. Szkolną</a:t>
            </a:r>
            <a:r>
              <a:rPr lang="pl-PL" sz="1100" dirty="0" smtClean="0">
                <a:latin typeface="Montserrat ExtraBold" panose="020B0604020202020204" charset="-18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M. Konopnickiej (przy ul. Wyspiańskiego </a:t>
            </a:r>
            <a:r>
              <a:rPr lang="pl-PL" sz="1100" dirty="0" smtClean="0">
                <a:latin typeface="Montserrat ExtraBold" panose="020B0604020202020204" charset="-18"/>
              </a:rPr>
              <a:t>–2 </a:t>
            </a:r>
            <a:r>
              <a:rPr lang="pl-PL" sz="1100" dirty="0">
                <a:latin typeface="Montserrat ExtraBold" panose="020B0604020202020204" charset="-18"/>
              </a:rPr>
              <a:t>przejścia</a:t>
            </a:r>
            <a:r>
              <a:rPr lang="pl-PL" sz="1100" dirty="0" smtClean="0">
                <a:latin typeface="Montserrat ExtraBold" panose="020B0604020202020204" charset="-18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Wojska Polskiego (przy restauracji Willa Park</a:t>
            </a:r>
            <a:r>
              <a:rPr lang="pl-PL" sz="1100" dirty="0" smtClean="0">
                <a:latin typeface="Montserrat ExtraBold" panose="020B0604020202020204" charset="-18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przejścia </a:t>
            </a:r>
            <a:r>
              <a:rPr lang="pl-PL" sz="1100" dirty="0">
                <a:latin typeface="Montserrat ExtraBold" panose="020B0604020202020204" charset="-18"/>
              </a:rPr>
              <a:t>dla pieszych ul. Kasprowicza  (przy budynku 2a – sklep Delikatesy oraz skrzyżowanie ul. Kasprowicza z  ul. Kochanowskiego</a:t>
            </a:r>
            <a:r>
              <a:rPr lang="pl-PL" sz="1100" dirty="0" smtClean="0">
                <a:latin typeface="Montserrat ExtraBold" panose="020B0604020202020204" charset="-18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l-PL" sz="1100" dirty="0" smtClean="0">
                <a:latin typeface="Montserrat ExtraBold" panose="020B0604020202020204" charset="-18"/>
              </a:rPr>
              <a:t>przejście </a:t>
            </a:r>
            <a:r>
              <a:rPr lang="pl-PL" sz="1100" dirty="0">
                <a:latin typeface="Montserrat ExtraBold" panose="020B0604020202020204" charset="-18"/>
              </a:rPr>
              <a:t>dla pieszych ul. Przestrzenna (skrzyżowanie z  ul. </a:t>
            </a:r>
            <a:r>
              <a:rPr lang="pl-PL" sz="1100" dirty="0" smtClean="0">
                <a:latin typeface="Montserrat ExtraBold" panose="020B0604020202020204" charset="-18"/>
              </a:rPr>
              <a:t>Matejki</a:t>
            </a:r>
          </a:p>
          <a:p>
            <a:pPr marL="285750" indent="-285750">
              <a:buFontTx/>
              <a:buChar char="-"/>
            </a:pPr>
            <a:r>
              <a:rPr lang="pl-PL" sz="1100" dirty="0">
                <a:latin typeface="Montserrat ExtraBold" panose="020B0604020202020204" charset="-18"/>
              </a:rPr>
              <a:t>przejścia dla pieszych ul. Anny Jagiellonki przy skrzyżowaniu z  ul. Wolińską: ul. Wolińska przy skrzyżowaniu z  ul. Mikołajczyka (od strony </a:t>
            </a:r>
            <a:r>
              <a:rPr lang="pl-PL" sz="1100" dirty="0" err="1">
                <a:latin typeface="Montserrat ExtraBold" panose="020B0604020202020204" charset="-18"/>
              </a:rPr>
              <a:t>Kauflandu</a:t>
            </a:r>
            <a:r>
              <a:rPr lang="pl-PL" sz="1100" dirty="0">
                <a:latin typeface="Montserrat ExtraBold" panose="020B0604020202020204" charset="-18"/>
              </a:rPr>
              <a:t>); ul. Wolińska przy skrzyżowaniu z  ul. Anny Jagiellonki (od strony </a:t>
            </a:r>
            <a:r>
              <a:rPr lang="pl-PL" sz="1100" dirty="0" err="1">
                <a:latin typeface="Montserrat ExtraBold" panose="020B0604020202020204" charset="-18"/>
              </a:rPr>
              <a:t>Kauflandu</a:t>
            </a:r>
            <a:r>
              <a:rPr lang="pl-PL" sz="1100" dirty="0" smtClean="0">
                <a:latin typeface="Montserrat ExtraBold" panose="020B0604020202020204" charset="-18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l-PL" sz="1100" dirty="0">
                <a:latin typeface="Montserrat ExtraBold" panose="020B0604020202020204" charset="-18"/>
              </a:rPr>
              <a:t>przejścia dla pieszych ul. Sportowa przy bloku nr 2 (2 przejścia)</a:t>
            </a:r>
            <a:endParaRPr lang="pl-PL" sz="1100" dirty="0" smtClean="0">
              <a:latin typeface="Montserrat ExtraBold" panose="020B0604020202020204" charset="-18"/>
            </a:endParaRPr>
          </a:p>
          <a:p>
            <a:pPr marL="285750" indent="-285750">
              <a:buFontTx/>
              <a:buChar char="-"/>
            </a:pPr>
            <a:endParaRPr lang="pl-PL" sz="1100" dirty="0" smtClean="0">
              <a:latin typeface="Montserrat ExtraBold" panose="020B0604020202020204" charset="-18"/>
            </a:endParaRPr>
          </a:p>
          <a:p>
            <a:pPr marL="285750" indent="-285750">
              <a:buFontTx/>
              <a:buChar char="-"/>
            </a:pPr>
            <a:endParaRPr lang="pl-PL" sz="1100" dirty="0" smtClean="0">
              <a:latin typeface="Montserrat ExtraBold" panose="020B0604020202020204" charset="-18"/>
            </a:endParaRPr>
          </a:p>
          <a:p>
            <a:pPr marL="285750" indent="-285750">
              <a:buFontTx/>
              <a:buChar char="-"/>
            </a:pPr>
            <a:endParaRPr lang="pl-PL" sz="1100" dirty="0" smtClean="0">
              <a:latin typeface="Montserrat ExtraBold" panose="020B0604020202020204" charset="-18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109-000-409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51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Z uwagi na długi termin realizacji 9 miesięcy umowa przejdzie na rok 2026. Konieczne wpisanie zadania do WPF na rok 2026 . Umowa została podpisana w  dniu 25.06.2025 r.  Wykonawca przedstawił wstępną koncepcję zagospodarowania. 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33615" y="469905"/>
            <a:ext cx="89085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Zagospodarowanie terenu rekreacyjnego przy ulicy Chopina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42227" y="5560020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Wartość umowy: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13797" y="5936217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68391" y="6053512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79 704,00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="" xmlns:a16="http://schemas.microsoft.com/office/drawing/2014/main" id="{8DBE31C8-973C-E72C-A910-530DD7C32422}"/>
              </a:ext>
            </a:extLst>
          </p:cNvPr>
          <p:cNvSpPr txBox="1"/>
          <p:nvPr/>
        </p:nvSpPr>
        <p:spPr>
          <a:xfrm>
            <a:off x="145000" y="2491056"/>
            <a:ext cx="73563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</a:t>
            </a:r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RDS </a:t>
            </a:r>
            <a:r>
              <a:rPr lang="pl-PL" sz="1600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Multiprojekt</a:t>
            </a:r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Radosław </a:t>
            </a:r>
            <a:r>
              <a:rPr lang="pl-PL" sz="1600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Żarkiewicz</a:t>
            </a:r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harmonogramem.</a:t>
            </a:r>
          </a:p>
          <a:p>
            <a:r>
              <a:rPr lang="pl-PL" sz="1600" dirty="0">
                <a:latin typeface="Montserrat ExtraBold" panose="00000900000000000000" pitchFamily="2" charset="-18"/>
              </a:rPr>
              <a:t>Z uwagi na długi termin realizacji 9 miesięcy umowę zawarto po wprowadzeniu zadania do WPF Gminy Goleniów.</a:t>
            </a:r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25.06.2025 r. </a:t>
            </a: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25.03.2026 r.</a:t>
            </a: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 przedstawił koncepcję zagospodarowania działki oraz złożył wniosek o wydanie decyzji na lokalizację inwestycji celu publicznego</a:t>
            </a:r>
            <a:r>
              <a:rPr lang="pl-PL" sz="1600" dirty="0" smtClean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.</a:t>
            </a:r>
          </a:p>
          <a:p>
            <a:endParaRPr lang="pl-PL" sz="1600" dirty="0"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1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109-000-318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46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0FE2AA3-FE4E-9D0D-923C-E044ACE78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D078AA8-17CD-4CAE-AFB9-59BADD07F9E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E0E9FA-7210-C84C-1911-3DF95DBBDC62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78A7217-AB33-4040-75CD-22DF823182C5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398E5FE-58C2-AB5D-06D1-E891B015CD45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42E2E92-8D06-3CE6-3AFA-66871BAB7BA7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587AED9-B414-23D3-EF0C-46F8A1978017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EFA65507-EE0A-2E0F-BC68-9B2F98CADEF8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ABC7AEC-F3BB-D459-1665-A0FC56E2A126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F63FFB4-0E44-B1A2-7E36-90007793A791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8D9B7D7-521C-CC56-904E-5B3250BA762C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4FD4F83-B8E1-2C7B-2FD4-EF03282F5307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305007B-C92D-100D-8B30-049A79DC0338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B69CACBB-B72D-383F-FC83-B49ABCC45553}"/>
              </a:ext>
            </a:extLst>
          </p:cNvPr>
          <p:cNvSpPr txBox="1"/>
          <p:nvPr/>
        </p:nvSpPr>
        <p:spPr>
          <a:xfrm>
            <a:off x="10582114" y="6281643"/>
            <a:ext cx="131164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7357433-4812-EAF7-D40E-6372C871FB62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3" name="Obraz 2" descr="Obraz zawierający niebo, na wolnym powietrzu, drzewo, chmura&#10;&#10;Zawartość wygenerowana przez AI może być niepoprawna.">
            <a:extLst>
              <a:ext uri="{FF2B5EF4-FFF2-40B4-BE49-F238E27FC236}">
                <a16:creationId xmlns="" xmlns:a16="http://schemas.microsoft.com/office/drawing/2014/main" id="{5A4FB12D-A4F5-CD2F-59BE-447E52C78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5" y="475792"/>
            <a:ext cx="10847446" cy="53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13797" y="5936217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8318" r="8873" b="14007"/>
          <a:stretch/>
        </p:blipFill>
        <p:spPr>
          <a:xfrm>
            <a:off x="4814393" y="760915"/>
            <a:ext cx="7315200" cy="5327011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230360" y="929298"/>
            <a:ext cx="45840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Boiska piłkarskiego </a:t>
            </a: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o wymiarach min. </a:t>
            </a:r>
            <a:r>
              <a:rPr lang="pl-PL" sz="1200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                       30 </a:t>
            </a: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m x 62 m o nawierzchni z trawy syntetycznej, ogrodzone po obwodzie ogrodzeniem o wysokości min. 2 m wraz z </a:t>
            </a:r>
            <a:r>
              <a:rPr lang="pl-PL" sz="1200" dirty="0" err="1">
                <a:latin typeface="Montserrat ExtraBold" panose="020B0604020202020204" charset="-18"/>
                <a:ea typeface="Times New Roman" panose="02020603050405020304" pitchFamily="18" charset="0"/>
              </a:rPr>
              <a:t>piłkochwytami</a:t>
            </a: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  </a:t>
            </a:r>
            <a:endParaRPr lang="pl-PL" sz="1200" dirty="0" smtClean="0">
              <a:latin typeface="Montserrat ExtraBold" panose="020B0604020202020204" charset="-18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pl-PL" sz="1200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                                </a:t>
            </a:r>
          </a:p>
          <a:p>
            <a:pPr marL="171450" lvl="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Boiska wielofunkcyjnego </a:t>
            </a: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o wymiarach min. </a:t>
            </a:r>
            <a:r>
              <a:rPr lang="pl-PL" sz="1200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                      19 </a:t>
            </a: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m x 32 m o nawierzchni poliuretanowej, ogrodzone po obwodzie ogrodzeniem o wysokości min. 2 m; </a:t>
            </a:r>
            <a:endParaRPr lang="pl-PL" sz="1200" dirty="0" smtClean="0">
              <a:latin typeface="Montserrat ExtraBold" panose="020B0604020202020204" charset="-18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pl-PL" sz="1200" dirty="0" smtClean="0">
              <a:latin typeface="Montserrat ExtraBold" panose="020B0604020202020204" charset="-18"/>
              <a:ea typeface="Times New Roman" panose="02020603050405020304" pitchFamily="18" charset="0"/>
            </a:endParaRPr>
          </a:p>
          <a:p>
            <a:pPr marL="171450" lvl="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Dojścia </a:t>
            </a: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do boiska i ewentualny dojazd do obsługi technicznej w celu jego późniejszej eksploatacji </a:t>
            </a:r>
            <a:endParaRPr lang="pl-PL" sz="1200" dirty="0" smtClean="0">
              <a:latin typeface="Montserrat ExtraBold" panose="020B0604020202020204" charset="-18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endParaRPr lang="pl-PL" sz="1200" dirty="0">
              <a:latin typeface="Montserrat ExtraBold" panose="020B0604020202020204" charset="-18"/>
              <a:ea typeface="Times New Roman" panose="02020603050405020304" pitchFamily="18" charset="0"/>
            </a:endParaRPr>
          </a:p>
          <a:p>
            <a:pPr marL="171450" lvl="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Mała </a:t>
            </a: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architektura: ławki parkowe, kosze na śmieci, tablica informacyjna, </a:t>
            </a:r>
            <a:endParaRPr lang="pl-PL" sz="1200" dirty="0" smtClean="0">
              <a:latin typeface="Montserrat ExtraBold" panose="020B0604020202020204" charset="-18"/>
              <a:ea typeface="Times New Roman" panose="02020603050405020304" pitchFamily="18" charset="0"/>
            </a:endParaRPr>
          </a:p>
          <a:p>
            <a:pPr marL="171450" lvl="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l-PL" sz="1200" dirty="0" smtClean="0">
              <a:latin typeface="Montserrat ExtraBold" panose="020B0604020202020204" charset="-18"/>
              <a:ea typeface="Times New Roman" panose="02020603050405020304" pitchFamily="18" charset="0"/>
            </a:endParaRPr>
          </a:p>
          <a:p>
            <a:pPr marL="171450" lvl="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Budynek </a:t>
            </a: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sanitarno-szatniowy</a:t>
            </a:r>
          </a:p>
          <a:p>
            <a:pPr algn="just">
              <a:spcAft>
                <a:spcPts val="0"/>
              </a:spcAft>
            </a:pPr>
            <a:r>
              <a:rPr lang="pl-PL" sz="1200" dirty="0">
                <a:latin typeface="Montserrat ExtraBold" panose="020B0604020202020204" charset="-18"/>
                <a:ea typeface="Times New Roman" panose="02020603050405020304" pitchFamily="18" charset="0"/>
              </a:rPr>
              <a:t> </a:t>
            </a:r>
            <a:endParaRPr lang="pl-PL" sz="1200" dirty="0">
              <a:effectLst/>
              <a:latin typeface="Montserrat ExtraBold" panose="020B0604020202020204" charset="-18"/>
              <a:ea typeface="Times New Roman" panose="02020603050405020304" pitchFamily="18" charset="0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405468" y="208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pl-PL" dirty="0">
                <a:latin typeface="Montserrat ExtraBold" panose="020B0604020202020204" charset="-18"/>
                <a:ea typeface="Times New Roman" panose="02020603050405020304" pitchFamily="18" charset="0"/>
              </a:rPr>
              <a:t>W zakresie </a:t>
            </a:r>
            <a:r>
              <a:rPr lang="pl-PL" dirty="0" smtClean="0">
                <a:latin typeface="Montserrat ExtraBold" panose="020B0604020202020204" charset="-18"/>
                <a:ea typeface="Times New Roman" panose="02020603050405020304" pitchFamily="18" charset="0"/>
              </a:rPr>
              <a:t>zagospodarowania </a:t>
            </a:r>
            <a:r>
              <a:rPr lang="pl-PL" dirty="0">
                <a:latin typeface="Montserrat ExtraBold" panose="020B0604020202020204" charset="-18"/>
                <a:ea typeface="Times New Roman" panose="02020603050405020304" pitchFamily="18" charset="0"/>
              </a:rPr>
              <a:t>jest wykonanie :</a:t>
            </a:r>
          </a:p>
        </p:txBody>
      </p:sp>
    </p:spTree>
    <p:extLst>
      <p:ext uri="{BB962C8B-B14F-4D97-AF65-F5344CB8AC3E}">
        <p14:creationId xmlns:p14="http://schemas.microsoft.com/office/powerpoint/2010/main" val="309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754" y="1580627"/>
            <a:ext cx="890854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Międzypokoleniowe Pomosty -  Centrum innowacji, kształtowania kompetencji i budowania więzi</a:t>
            </a:r>
          </a:p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społecznych w obszarze kultury, edukacji i ekologii</a:t>
            </a:r>
          </a:p>
          <a:p>
            <a:endParaRPr lang="pl-PL" sz="32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PROGRAM FUNKCJONALNO-UŻYTKOWY</a:t>
            </a:r>
          </a:p>
          <a:p>
            <a:endParaRPr lang="pl-PL" sz="2000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Wartość umowy :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159 285,00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846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2DD0FF7-9DD6-A50F-3B22-CD119D4AD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34BE56-63F5-56DB-8888-3CC020A8A45E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7C008BF-2207-A695-534C-6F54BCDE194B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3EE64C7-55FE-69A4-5E79-E11D48008F0B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7C4AE63-6FCB-C7A7-5120-8845D4068CE0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518B8F5-FAFE-7B5B-1C9D-10A5CE3BE1F8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65F3A18-9CB1-6EC0-184B-68C74367FCBE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AAD1E7C-1692-5061-97A2-39C3934CF82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146B780-EB84-1D05-598C-370223CD43E4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A51D7AAE-CD61-8E65-5962-7B9C51672606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2E2094C8-1820-7D12-01CB-092F7A195790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7B8FA7F-84E6-F79E-3C80-FA102B42AF8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874E4CE-AD5A-4A2C-E49E-02F7ABDC79BF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ADEAB03-DDDB-58C3-C1FF-04415D417957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Wartość umowy :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68B7F05F-0AB2-D3E0-EF1B-0295370CF95A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6CBD975E-EEA3-DB79-2320-91BB4E0596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9F2A090-5CB9-991A-3291-5EF9C6A2A129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B0DD1622-F1B4-4DCB-59D2-5EB57762F214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DC4A420-FD9B-C959-2050-F40AAE8F11A8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154BEF8E-E3F3-5868-3ECB-4DCE90E74FE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159 285,00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C2D5ECE9-72AD-B8CA-7067-9AE0C04C3D43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AA20C193-CC6F-7EAF-432E-4F25CF069A38}"/>
              </a:ext>
            </a:extLst>
          </p:cNvPr>
          <p:cNvSpPr txBox="1"/>
          <p:nvPr/>
        </p:nvSpPr>
        <p:spPr>
          <a:xfrm>
            <a:off x="56481" y="694866"/>
            <a:ext cx="73563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</a:t>
            </a:r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Domino Grupa Architektoniczna </a:t>
            </a: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w II kwartale.</a:t>
            </a: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</a:t>
            </a:r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zawarto : 27.05.2025 r. </a:t>
            </a: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27.09.2025 r.</a:t>
            </a: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 przedstawił kilka wariantów koncepcji, które zostały </a:t>
            </a:r>
          </a:p>
          <a:p>
            <a:r>
              <a:rPr lang="pl-PL" sz="16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przedstawione do wyboru mieszkańcom.</a:t>
            </a:r>
          </a:p>
          <a:p>
            <a:endParaRPr lang="pl-PL" sz="1600" dirty="0"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Zaakceptowano wariant II koncepcji.</a:t>
            </a:r>
          </a:p>
          <a:p>
            <a:endParaRPr lang="pl-PL" sz="1600" dirty="0"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1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637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72823A-F6C7-C77F-6E1A-F446E2877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00E8F04-E477-0A65-C2A0-7BB3F6103995}"/>
              </a:ext>
            </a:extLst>
          </p:cNvPr>
          <p:cNvSpPr/>
          <p:nvPr/>
        </p:nvSpPr>
        <p:spPr>
          <a:xfrm>
            <a:off x="70133" y="157146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87D06BA-49DD-2B7D-7BD8-7BADCED93CD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CD5D939-0E31-1B5F-F59F-AA1A605F4611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F924D9-9793-CC34-C3C3-AC06B194F51C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167D4DA-18EA-29CF-45F0-5159E3AE2399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52B18E3-7AEF-9D56-F70E-BCDDE80B4582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CF746EF-FAAF-8653-6533-10F4396C09A9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DADC1C9-4DA4-455F-5F39-958AF4B10949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5F015ED7-F1CF-760E-2E36-8C1F215011B4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91E240CC-CD54-6D87-B6B0-8CE8D3D4F13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E6EC8CD-B3C2-6FC7-D363-F918F132335F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347219E-C413-85FA-6447-0CD258067448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D38D7413-D35E-9116-44BD-03202D3ED913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8C52E902-FAE2-BDE9-104E-E8330568C5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17E30A5E-91CB-F060-ABD8-E9EFDAF86703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7" y="-45571"/>
            <a:ext cx="9699702" cy="6858000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383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72823A-F6C7-C77F-6E1A-F446E2877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00E8F04-E477-0A65-C2A0-7BB3F6103995}"/>
              </a:ext>
            </a:extLst>
          </p:cNvPr>
          <p:cNvSpPr/>
          <p:nvPr/>
        </p:nvSpPr>
        <p:spPr>
          <a:xfrm>
            <a:off x="70133" y="157146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87D06BA-49DD-2B7D-7BD8-7BADCED93CD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CD5D939-0E31-1B5F-F59F-AA1A605F4611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F924D9-9793-CC34-C3C3-AC06B194F51C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167D4DA-18EA-29CF-45F0-5159E3AE2399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52B18E3-7AEF-9D56-F70E-BCDDE80B4582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CF746EF-FAAF-8653-6533-10F4396C09A9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DADC1C9-4DA4-455F-5F39-958AF4B10949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5F015ED7-F1CF-760E-2E36-8C1F215011B4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91E240CC-CD54-6D87-B6B0-8CE8D3D4F13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E6EC8CD-B3C2-6FC7-D363-F918F132335F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347219E-C413-85FA-6447-0CD258067448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D38D7413-D35E-9116-44BD-03202D3ED913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8C52E902-FAE2-BDE9-104E-E8330568C5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17E30A5E-91CB-F060-ABD8-E9EFDAF86703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3" name="Obraz 2" descr="Obraz zawierający drzewo, niebo, na wolnym powietrzu, budynek&#10;&#10;Zawartość wygenerowana przez AI może być niepoprawna.">
            <a:extLst>
              <a:ext uri="{FF2B5EF4-FFF2-40B4-BE49-F238E27FC236}">
                <a16:creationId xmlns="" xmlns:a16="http://schemas.microsoft.com/office/drawing/2014/main" id="{84F97029-8FFF-EEE9-EA44-5CBFB24A9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4109" r="2239" b="7396"/>
          <a:stretch>
            <a:fillRect/>
          </a:stretch>
        </p:blipFill>
        <p:spPr>
          <a:xfrm>
            <a:off x="798033" y="300310"/>
            <a:ext cx="5570376" cy="6388095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1633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372823A-F6C7-C77F-6E1A-F446E2877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00E8F04-E477-0A65-C2A0-7BB3F6103995}"/>
              </a:ext>
            </a:extLst>
          </p:cNvPr>
          <p:cNvSpPr/>
          <p:nvPr/>
        </p:nvSpPr>
        <p:spPr>
          <a:xfrm>
            <a:off x="70133" y="157146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87D06BA-49DD-2B7D-7BD8-7BADCED93CD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CD5D939-0E31-1B5F-F59F-AA1A605F4611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9F924D9-9793-CC34-C3C3-AC06B194F51C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167D4DA-18EA-29CF-45F0-5159E3AE2399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52B18E3-7AEF-9D56-F70E-BCDDE80B4582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CF746EF-FAAF-8653-6533-10F4396C09A9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DADC1C9-4DA4-455F-5F39-958AF4B10949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5F015ED7-F1CF-760E-2E36-8C1F215011B4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91E240CC-CD54-6D87-B6B0-8CE8D3D4F13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E6EC8CD-B3C2-6FC7-D363-F918F132335F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347219E-C413-85FA-6447-0CD258067448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D38D7413-D35E-9116-44BD-03202D3ED913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8C52E902-FAE2-BDE9-104E-E8330568C5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17E30A5E-91CB-F060-ABD8-E9EFDAF86703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1" t="601" r="31145" b="-601"/>
          <a:stretch/>
        </p:blipFill>
        <p:spPr>
          <a:xfrm>
            <a:off x="58544" y="131805"/>
            <a:ext cx="6867029" cy="6680624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51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16754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42918" y="562823"/>
            <a:ext cx="89085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Międzypokoleniowe Pomosty -  Centrum innowacji, kształtowania kompetencji i budowania więzi</a:t>
            </a:r>
          </a:p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społecznych w obszarze kultury, edukacji i ekologii</a:t>
            </a:r>
            <a:endParaRPr lang="pl-PL" sz="3200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USŁUGA DORADCZA/PROWADZENIE </a:t>
            </a:r>
          </a:p>
          <a:p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ROZLICZENIA</a:t>
            </a:r>
            <a:endParaRPr lang="en-US" sz="2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Wartość umowy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82 410,00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525498F3-C549-4B29-AEBA-08B5E67A3E81}"/>
              </a:ext>
            </a:extLst>
          </p:cNvPr>
          <p:cNvSpPr txBox="1"/>
          <p:nvPr/>
        </p:nvSpPr>
        <p:spPr>
          <a:xfrm>
            <a:off x="199376" y="3885202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Wykonawca : </a:t>
            </a:r>
            <a:r>
              <a:rPr lang="pl-PL" sz="1800" b="1" i="0" u="none" strike="noStrike" baseline="0" dirty="0" err="1">
                <a:latin typeface="CIDFont+F1"/>
              </a:rPr>
              <a:t>Prozped</a:t>
            </a:r>
            <a:r>
              <a:rPr lang="pl-PL" sz="1800" b="1" i="0" u="none" strike="noStrike" baseline="0" dirty="0">
                <a:latin typeface="CIDFont+F1"/>
              </a:rPr>
              <a:t> Consulting Piotr </a:t>
            </a:r>
            <a:r>
              <a:rPr lang="pl-PL" sz="1800" b="1" i="0" u="none" strike="noStrike" baseline="0" dirty="0" err="1">
                <a:latin typeface="CIDFont+F1"/>
              </a:rPr>
              <a:t>Rozpędek</a:t>
            </a:r>
            <a:r>
              <a:rPr lang="pl-PL" sz="1800" b="1" i="0" u="none" strike="noStrike" baseline="0" dirty="0">
                <a:latin typeface="CIDFont+F1"/>
              </a:rPr>
              <a:t>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6">
            <a:extLst>
              <a:ext uri="{FF2B5EF4-FFF2-40B4-BE49-F238E27FC236}">
                <a16:creationId xmlns="" xmlns:a16="http://schemas.microsoft.com/office/drawing/2014/main" id="{97D7BBE9-B543-B743-901D-8E94E0BC00F4}"/>
              </a:ext>
            </a:extLst>
          </p:cNvPr>
          <p:cNvSpPr txBox="1"/>
          <p:nvPr/>
        </p:nvSpPr>
        <p:spPr>
          <a:xfrm>
            <a:off x="199376" y="4469412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Umowa wieloletnia. Z terminem zakończenia do 30.09.2026 r.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109-000-326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841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253 020,00 zł 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754" y="1580627"/>
            <a:ext cx="89085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świetlicy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wiejskiej w Białuniu, Podańsku i Glewicach</a:t>
            </a:r>
          </a:p>
          <a:p>
            <a:r>
              <a:rPr lang="pl-PL" sz="4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DOKUMENTACJE</a:t>
            </a:r>
            <a:endParaRPr lang="en-US" sz="4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C1B0D9EC-1529-87D7-595C-E700329A0FC2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253 020,00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3" name="TextBox 26">
            <a:extLst>
              <a:ext uri="{FF2B5EF4-FFF2-40B4-BE49-F238E27FC236}">
                <a16:creationId xmlns="" xmlns:a16="http://schemas.microsoft.com/office/drawing/2014/main" id="{1ED76426-DE1C-573F-19DA-FAFAA3245604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Łączna wartość zawartych umów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858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7061471-1683-220C-5ABC-031B87BE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D712CD5-3AC9-093D-CBC9-6C7C7AC9611B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694129A-97E1-7642-A864-B18406CE315C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7B39B8E-CE19-073D-8A13-780ADCF7EC8B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31BD4F8-5AD8-6BCB-ACE3-2A570FA129F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6E16F54-297B-9601-F85F-20D8902BFD5A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9B71F80-FFE8-00E8-9E01-36EF34D7CBC0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47757F8-B499-3122-4B2F-974301F91035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2ABA8A72-912E-D153-657C-AFF2CA439058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F223227-B059-958D-7347-FCE627FAFB0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6BF2EC84-A993-5D4D-2877-6FB40387621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C0D19F8-4DBE-3C72-C96B-D595ED3B2C61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A2A86E4-D6C2-4FB9-E2C1-55ECA2CA74B9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E387CC24-7B65-A7FE-FF9F-430959E301D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CE173C5E-D978-A2B7-3F6F-921F1E48792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02E8F15-66F6-B088-13B8-E6F6771CC10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="" xmlns:a16="http://schemas.microsoft.com/office/drawing/2014/main" id="{D5CA710B-0D8E-3490-5D53-F858DE747A73}"/>
              </a:ext>
            </a:extLst>
          </p:cNvPr>
          <p:cNvSpPr txBox="1"/>
          <p:nvPr/>
        </p:nvSpPr>
        <p:spPr>
          <a:xfrm>
            <a:off x="276428" y="42702"/>
            <a:ext cx="9902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Opracowanie</a:t>
            </a:r>
            <a:r>
              <a:rPr lang="pl-PL" sz="28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 dokumentacji projektowej                        na budowę świetlicy wiejskiej w Glewicach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="" xmlns:a16="http://schemas.microsoft.com/office/drawing/2014/main" id="{D1491A52-9FB3-3031-8549-2FF441663671}"/>
              </a:ext>
            </a:extLst>
          </p:cNvPr>
          <p:cNvSpPr txBox="1"/>
          <p:nvPr/>
        </p:nvSpPr>
        <p:spPr>
          <a:xfrm>
            <a:off x="276429" y="1347555"/>
            <a:ext cx="752396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  </a:t>
            </a:r>
            <a:r>
              <a:rPr lang="pl-PL" dirty="0">
                <a:latin typeface="Montserrat ExtraBold" panose="00000900000000000000" pitchFamily="2" charset="-18"/>
              </a:rPr>
              <a:t>AC </a:t>
            </a:r>
            <a:r>
              <a:rPr lang="pl-PL" dirty="0" err="1">
                <a:latin typeface="Montserrat ExtraBold" panose="00000900000000000000" pitchFamily="2" charset="-18"/>
              </a:rPr>
              <a:t>Czernikiewicz</a:t>
            </a:r>
            <a:r>
              <a:rPr lang="pl-PL" dirty="0">
                <a:latin typeface="Montserrat ExtraBold" panose="00000900000000000000" pitchFamily="2" charset="-18"/>
              </a:rPr>
              <a:t> Adam </a:t>
            </a:r>
            <a:r>
              <a:rPr lang="pl-PL" dirty="0" err="1">
                <a:latin typeface="Montserrat ExtraBold" panose="00000900000000000000" pitchFamily="2" charset="-18"/>
              </a:rPr>
              <a:t>Czernikiewicz</a:t>
            </a:r>
            <a:endParaRPr lang="pl-PL" dirty="0">
              <a:latin typeface="Montserrat ExtraBold" panose="00000900000000000000" pitchFamily="2" charset="-18"/>
            </a:endParaRP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 tj. w I kwartale tego roku.</a:t>
            </a: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27.03.2025 </a:t>
            </a: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27.12.2025 r. </a:t>
            </a: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</a:t>
            </a:r>
            <a:r>
              <a:rPr lang="pl-PL" dirty="0">
                <a:latin typeface="Montserrat ExtraBold" panose="00000900000000000000" pitchFamily="2" charset="-18"/>
              </a:rPr>
              <a:t>86 000,00 </a:t>
            </a:r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zł</a:t>
            </a: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Zakończono prace nad koncepcją. W tym miesiącu projektant deklaruje złożenie wniosku na uzyskanie decyzji pozwolenia na budowę do Starostwa Powiatowego.  </a:t>
            </a: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109-000-327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393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7061471-1683-220C-5ABC-031B87BE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D712CD5-3AC9-093D-CBC9-6C7C7AC9611B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694129A-97E1-7642-A864-B18406CE315C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7B39B8E-CE19-073D-8A13-780ADCF7EC8B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31BD4F8-5AD8-6BCB-ACE3-2A570FA129F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6E16F54-297B-9601-F85F-20D8902BFD5A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9B71F80-FFE8-00E8-9E01-36EF34D7CBC0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47757F8-B499-3122-4B2F-974301F91035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2ABA8A72-912E-D153-657C-AFF2CA439058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F223227-B059-958D-7347-FCE627FAFB0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6BF2EC84-A993-5D4D-2877-6FB40387621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C0D19F8-4DBE-3C72-C96B-D595ED3B2C61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A2A86E4-D6C2-4FB9-E2C1-55ECA2CA74B9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E387CC24-7B65-A7FE-FF9F-430959E301D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CE173C5E-D978-A2B7-3F6F-921F1E48792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02E8F15-66F6-B088-13B8-E6F6771CC10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229" y="157111"/>
            <a:ext cx="8568001" cy="64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46CE0F-3300-0491-5C9A-A430CBF82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63E859D-FE6D-9E15-6569-12C27D7E50F6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331E9B-4A5B-1337-4B71-B39B73DA835A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97AC868-B088-F9CD-1CC9-CEF068131C41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CA25CFC-8DFF-9C31-EDFA-AC9C8DC3FE32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BA0E0398-BCA6-85A8-F06B-2EA441FE12C3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702E7D0-EB05-946C-FE07-55C38329CFA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F4777B79-1233-47F3-7185-309E26063F90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9979B2F-7184-77A3-3441-74C6801D637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108DF27-F9F8-67D0-0B7D-26C8785CF30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74BDCDC-EA1F-8702-31A7-E92A4B3D57C3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543165B-197B-203C-723A-3E34F8D27C56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A06FA268-B36D-B2CE-ACAE-2B34C69AA3AA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F43E16E6-6DFB-5112-9114-78E50BA93837}"/>
              </a:ext>
            </a:extLst>
          </p:cNvPr>
          <p:cNvSpPr txBox="1"/>
          <p:nvPr/>
        </p:nvSpPr>
        <p:spPr>
          <a:xfrm>
            <a:off x="10582114" y="6281643"/>
            <a:ext cx="131164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D63F3942-E36C-116D-C1F7-82487695AA9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Obraz 8" descr="Obraz zawierający na wolnym powietrzu, drzewo, niebo, roślina&#10;&#10;Zawartość wygenerowana przez AI może być niepoprawna.">
            <a:extLst>
              <a:ext uri="{FF2B5EF4-FFF2-40B4-BE49-F238E27FC236}">
                <a16:creationId xmlns="" xmlns:a16="http://schemas.microsoft.com/office/drawing/2014/main" id="{8E183A9D-0592-F54C-8861-60E431E22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2" y="267994"/>
            <a:ext cx="10657522" cy="601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7061471-1683-220C-5ABC-031B87BE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D712CD5-3AC9-093D-CBC9-6C7C7AC9611B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694129A-97E1-7642-A864-B18406CE315C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7B39B8E-CE19-073D-8A13-780ADCF7EC8B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31BD4F8-5AD8-6BCB-ACE3-2A570FA129F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6E16F54-297B-9601-F85F-20D8902BFD5A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9B71F80-FFE8-00E8-9E01-36EF34D7CBC0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47757F8-B499-3122-4B2F-974301F91035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2ABA8A72-912E-D153-657C-AFF2CA439058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F223227-B059-958D-7347-FCE627FAFB0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6BF2EC84-A993-5D4D-2877-6FB40387621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C0D19F8-4DBE-3C72-C96B-D595ED3B2C61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A2A86E4-D6C2-4FB9-E2C1-55ECA2CA74B9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E387CC24-7B65-A7FE-FF9F-430959E301D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CE173C5E-D978-A2B7-3F6F-921F1E48792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02E8F15-66F6-B088-13B8-E6F6771CC10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2" b="23072"/>
          <a:stretch/>
        </p:blipFill>
        <p:spPr>
          <a:xfrm>
            <a:off x="418497" y="131805"/>
            <a:ext cx="10516430" cy="60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7061471-1683-220C-5ABC-031B87BED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D712CD5-3AC9-093D-CBC9-6C7C7AC9611B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694129A-97E1-7642-A864-B18406CE315C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7B39B8E-CE19-073D-8A13-780ADCF7EC8B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31BD4F8-5AD8-6BCB-ACE3-2A570FA129F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6E16F54-297B-9601-F85F-20D8902BFD5A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9B71F80-FFE8-00E8-9E01-36EF34D7CBC0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47757F8-B499-3122-4B2F-974301F91035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2ABA8A72-912E-D153-657C-AFF2CA439058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F223227-B059-958D-7347-FCE627FAFB0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6BF2EC84-A993-5D4D-2877-6FB40387621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C0D19F8-4DBE-3C72-C96B-D595ED3B2C61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A2A86E4-D6C2-4FB9-E2C1-55ECA2CA74B9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E387CC24-7B65-A7FE-FF9F-430959E301D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CE173C5E-D978-A2B7-3F6F-921F1E48792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02E8F15-66F6-B088-13B8-E6F6771CC10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9" t="594" r="3619" b="34115"/>
          <a:stretch/>
        </p:blipFill>
        <p:spPr>
          <a:xfrm>
            <a:off x="-152395" y="624678"/>
            <a:ext cx="9454056" cy="46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46D811D-2DCB-74ED-6647-DFF01CB43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FEA8A27-D830-3560-7B4A-659A4B5BAC89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BAA480-3882-235B-6574-A711D1C76159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6BDFADE-B96C-0DB9-37F1-944323C3A7A5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A4E0D77-078C-2E9D-BFB8-77523BDBAFE1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C0B8901-A5EB-5E7C-920E-43B6674C5042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DE8A67D-2587-720E-C2FF-0AE6AC039849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AB29494E-6D7D-46FD-D2CB-ED43263382FF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99D6ABC2-2C9A-F857-7F94-05403D2EC674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01C08E5-8C60-3125-80A4-80C3055AC471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70E3954-BFB6-CE9C-B32E-27019A62C9E1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9D1EBB-9CBA-BD78-F4B1-2C59EDC395AA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E3E7EBF4-6E19-B609-C381-CB7649A499E7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E895A092-C05F-E6EF-AB1F-FE61A1283990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FD76A347-CE78-6B0C-7EA7-5D0CB0F33E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798BE627-F52F-DE01-1EDF-8809CA066328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="" xmlns:a16="http://schemas.microsoft.com/office/drawing/2014/main" id="{5E343FE9-D2ED-A90B-E35A-E2BDC57AED32}"/>
              </a:ext>
            </a:extLst>
          </p:cNvPr>
          <p:cNvSpPr txBox="1"/>
          <p:nvPr/>
        </p:nvSpPr>
        <p:spPr>
          <a:xfrm>
            <a:off x="276428" y="42702"/>
            <a:ext cx="9902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Opracowanie</a:t>
            </a:r>
            <a:r>
              <a:rPr lang="pl-PL" sz="28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 dokumentacji projektowej                        na budowę świetlicy wiejskiej w Białuniu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="" xmlns:a16="http://schemas.microsoft.com/office/drawing/2014/main" id="{BB7E9928-698F-BC19-0674-2D6C7E84559E}"/>
              </a:ext>
            </a:extLst>
          </p:cNvPr>
          <p:cNvSpPr txBox="1"/>
          <p:nvPr/>
        </p:nvSpPr>
        <p:spPr>
          <a:xfrm>
            <a:off x="276428" y="1347555"/>
            <a:ext cx="788123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  </a:t>
            </a:r>
            <a:r>
              <a:rPr lang="pl-PL" dirty="0">
                <a:latin typeface="Montserrat ExtraBold" panose="00000900000000000000" pitchFamily="2" charset="-18"/>
              </a:rPr>
              <a:t>Pracownia Projektowa Arkada Anna Flicińska </a:t>
            </a: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 tj. w I kwartale tego roku.</a:t>
            </a: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27.03.2025 </a:t>
            </a: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27.12.2025 r. </a:t>
            </a: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</a:t>
            </a:r>
            <a:r>
              <a:rPr lang="pl-PL" dirty="0">
                <a:latin typeface="Montserrat ExtraBold" panose="00000900000000000000" pitchFamily="2" charset="-18"/>
              </a:rPr>
              <a:t>91 020,00 </a:t>
            </a:r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zł</a:t>
            </a: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Zakończono prace nad koncepcją. Uzyskano decyzję </a:t>
            </a: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 lokalizacji inwestycji celu publicznego. </a:t>
            </a: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trakcie opracowania projekt techniczny. </a:t>
            </a: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DA32A0E-14FE-4AD1-A26C-3C75C1BFF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885F3AD-AE3A-B1C8-861B-5A4FC84D6B7D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EC15810-EFC9-E878-42CB-B964C009E6D4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F551097-3756-D205-3F17-6DA4CF7429F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8CB8D1B-7B37-C2E3-080B-96789706FD9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03590A3-7733-99B1-414C-6EC5F3C3B2CB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E346E4E-AE7D-26C5-3FDF-AB6E083345F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70D2E70-22F4-B4CD-23D7-AE00D085C4F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BB020342-6D51-92DD-B9F8-D8AC3F5557B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3B94AD75-6A5E-A317-E161-6EBCA078155B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B31468C-A79D-A1E6-D3C0-58F4B20798D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2B9229B-485D-D8D0-1FED-DB3BFBEDC12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52F5185-6F86-928A-A1BE-6112F144D2C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0E4DA72-3AC7-E9DA-786C-F7964CCDEAA9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E56A549F-74BC-FF4A-BB6F-834E536F023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6ADC9DFF-6C2F-2304-5672-11650934FE8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9" name="Obraz 8" descr="Obraz zawierający tekst, mapa, diagram, Plan&#10;&#10;Zawartość wygenerowana przez AI może być niepoprawna.">
            <a:extLst>
              <a:ext uri="{FF2B5EF4-FFF2-40B4-BE49-F238E27FC236}">
                <a16:creationId xmlns="" xmlns:a16="http://schemas.microsoft.com/office/drawing/2014/main" id="{BC6EDBBE-B452-7FA8-16F7-C4E6E90E9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7" t="45828" r="18101"/>
          <a:stretch>
            <a:fillRect/>
          </a:stretch>
        </p:blipFill>
        <p:spPr>
          <a:xfrm>
            <a:off x="217307" y="475792"/>
            <a:ext cx="7453226" cy="598496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64" y="625835"/>
            <a:ext cx="5518954" cy="386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DA32A0E-14FE-4AD1-A26C-3C75C1BFF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885F3AD-AE3A-B1C8-861B-5A4FC84D6B7D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EC15810-EFC9-E878-42CB-B964C009E6D4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F551097-3756-D205-3F17-6DA4CF7429F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8CB8D1B-7B37-C2E3-080B-96789706FD9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03590A3-7733-99B1-414C-6EC5F3C3B2CB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E346E4E-AE7D-26C5-3FDF-AB6E083345F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70D2E70-22F4-B4CD-23D7-AE00D085C4F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BB020342-6D51-92DD-B9F8-D8AC3F5557B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3B94AD75-6A5E-A317-E161-6EBCA078155B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B31468C-A79D-A1E6-D3C0-58F4B20798D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2B9229B-485D-D8D0-1FED-DB3BFBEDC12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52F5185-6F86-928A-A1BE-6112F144D2C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0E4DA72-3AC7-E9DA-786C-F7964CCDEAA9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E56A549F-74BC-FF4A-BB6F-834E536F023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6ADC9DFF-6C2F-2304-5672-11650934FE8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42"/>
            <a:ext cx="10384828" cy="54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DA32A0E-14FE-4AD1-A26C-3C75C1BFF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885F3AD-AE3A-B1C8-861B-5A4FC84D6B7D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EC15810-EFC9-E878-42CB-B964C009E6D4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F551097-3756-D205-3F17-6DA4CF7429F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8CB8D1B-7B37-C2E3-080B-96789706FD9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03590A3-7733-99B1-414C-6EC5F3C3B2CB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E346E4E-AE7D-26C5-3FDF-AB6E083345F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70D2E70-22F4-B4CD-23D7-AE00D085C4F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BB020342-6D51-92DD-B9F8-D8AC3F5557B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3B94AD75-6A5E-A317-E161-6EBCA078155B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B31468C-A79D-A1E6-D3C0-58F4B20798D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2B9229B-485D-D8D0-1FED-DB3BFBEDC12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52F5185-6F86-928A-A1BE-6112F144D2C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0E4DA72-3AC7-E9DA-786C-F7964CCDEAA9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E56A549F-74BC-FF4A-BB6F-834E536F023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6ADC9DFF-6C2F-2304-5672-11650934FE8F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" y="189321"/>
            <a:ext cx="10965087" cy="59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182CA9-F4DD-4A43-D48B-E0EAE694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17048F-1645-B446-7411-BA2E2E1E1003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B3FE47-2817-9104-0287-1B8EC473D91F}"/>
              </a:ext>
            </a:extLst>
          </p:cNvPr>
          <p:cNvSpPr/>
          <p:nvPr/>
        </p:nvSpPr>
        <p:spPr>
          <a:xfrm>
            <a:off x="7881259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2CF3ED-3D99-F113-8441-A438BEA628D6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E5FCD6C-FD20-EF21-C3D6-45B93F5BC21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470E740-79F5-8F21-43B8-9CAF80923D89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B4548B8-C1F5-5AAB-76CE-479E59F7D971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782A8BB-0D25-B975-C311-A920521971D9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24546B9-86CD-299F-20CD-586D718A3130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47DB9199-1993-ED7B-7515-68786E168BD2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CF2203C-A446-49AB-FFA2-D2ABAFD70A95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5F696FB-A346-690D-EAE1-B150A1C09665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88B44F3-DEC0-F30B-14CA-4EB64FAC42AB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9A9308C-892B-E199-4879-D5E6FAF07D71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F901BEB-6F2A-8451-D4C8-266D4EBCACF7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A0DFE825-B3AD-B75F-A9AF-97F5DDA56D8A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Poz.35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="" xmlns:a16="http://schemas.microsoft.com/office/drawing/2014/main" id="{5F0DF285-812E-6027-A251-F24703657527}"/>
              </a:ext>
            </a:extLst>
          </p:cNvPr>
          <p:cNvSpPr txBox="1"/>
          <p:nvPr/>
        </p:nvSpPr>
        <p:spPr>
          <a:xfrm>
            <a:off x="276428" y="42702"/>
            <a:ext cx="9902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Opracowanie</a:t>
            </a:r>
            <a:r>
              <a:rPr lang="pl-PL" sz="2800" dirty="0">
                <a:solidFill>
                  <a:srgbClr val="2902EF"/>
                </a:solidFill>
                <a:latin typeface="Montserrat ExtraBold" panose="00000900000000000000" pitchFamily="2" charset="-18"/>
              </a:rPr>
              <a:t> dokumentacji projektowej                        na budowę świetlicy wiejskiej w Podańsku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="" xmlns:a16="http://schemas.microsoft.com/office/drawing/2014/main" id="{1F97B0CD-DD39-DA1B-2E87-65DDD6B726DB}"/>
              </a:ext>
            </a:extLst>
          </p:cNvPr>
          <p:cNvSpPr txBox="1"/>
          <p:nvPr/>
        </p:nvSpPr>
        <p:spPr>
          <a:xfrm>
            <a:off x="276429" y="1347555"/>
            <a:ext cx="75239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  </a:t>
            </a:r>
            <a:r>
              <a:rPr lang="pl-PL" dirty="0">
                <a:latin typeface="Montserrat ExtraBold" panose="00000900000000000000" pitchFamily="2" charset="-18"/>
              </a:rPr>
              <a:t>AC </a:t>
            </a:r>
            <a:r>
              <a:rPr lang="pl-PL" dirty="0" err="1">
                <a:latin typeface="Montserrat ExtraBold" panose="00000900000000000000" pitchFamily="2" charset="-18"/>
              </a:rPr>
              <a:t>Czernikiewicz</a:t>
            </a:r>
            <a:r>
              <a:rPr lang="pl-PL" dirty="0">
                <a:latin typeface="Montserrat ExtraBold" panose="00000900000000000000" pitchFamily="2" charset="-18"/>
              </a:rPr>
              <a:t> Adam </a:t>
            </a:r>
            <a:r>
              <a:rPr lang="pl-PL" dirty="0" err="1">
                <a:latin typeface="Montserrat ExtraBold" panose="00000900000000000000" pitchFamily="2" charset="-18"/>
              </a:rPr>
              <a:t>Czernikiewicz</a:t>
            </a:r>
            <a:endParaRPr lang="pl-PL" dirty="0">
              <a:latin typeface="Montserrat ExtraBold" panose="00000900000000000000" pitchFamily="2" charset="-18"/>
            </a:endParaRP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 tj. w I kwartale tego roku.</a:t>
            </a: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05.03.2025 </a:t>
            </a:r>
          </a:p>
          <a:p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12.12.2025 r. </a:t>
            </a: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</a:t>
            </a:r>
            <a:r>
              <a:rPr lang="pl-PL" dirty="0">
                <a:latin typeface="Montserrat ExtraBold" panose="00000900000000000000" pitchFamily="2" charset="-18"/>
              </a:rPr>
              <a:t>76 000,00 </a:t>
            </a:r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zł</a:t>
            </a: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Zakończono prace nad koncepcją. Uzyskano warunki usunięcia kolizji ze światłowodem. </a:t>
            </a: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323146" y="281535"/>
            <a:ext cx="890854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wiaty </a:t>
            </a:r>
          </a:p>
          <a:p>
            <a:r>
              <a:rPr lang="pl-PL" sz="5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Tarnowcu</a:t>
            </a:r>
          </a:p>
          <a:p>
            <a:r>
              <a:rPr lang="pl-PL" sz="32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DOKUMENTACJA+ROBOTA BUDOWLANA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70 000,00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024DA4D4-FF76-BE8A-A2DB-2CB5F51B98D2}"/>
              </a:ext>
            </a:extLst>
          </p:cNvPr>
          <p:cNvSpPr txBox="1"/>
          <p:nvPr/>
        </p:nvSpPr>
        <p:spPr>
          <a:xfrm>
            <a:off x="308361" y="3284448"/>
            <a:ext cx="6833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2902EF"/>
                </a:solidFill>
                <a:latin typeface="CIDFont+F1"/>
                <a:ea typeface="Open Sans" pitchFamily="2" charset="0"/>
                <a:cs typeface="Open Sans" pitchFamily="2" charset="0"/>
              </a:rPr>
              <a:t>Brak możliwości realizacji zadania </a:t>
            </a:r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z uwagi, iż parametry działki należącej do Gminy Goleniów uniemożliwiają zagospodarowanie działki zgodnie z obowiązującymi Warunkami Technicznymi.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109-000-411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033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6754" y="1580627"/>
            <a:ext cx="89085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Remont murów obronnych </a:t>
            </a:r>
          </a:p>
          <a:p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Goleniowie</a:t>
            </a:r>
          </a:p>
          <a:p>
            <a:r>
              <a:rPr lang="pl-PL" sz="40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4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1 050 000,00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885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4B5F524-5C19-0613-17EE-3DB6B6F1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020676E-7EF0-2904-C355-EE6F756CD925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5531948-D3A4-8858-E916-DAA8EF490153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FC19AC-3B34-8820-B69F-64B98362475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B31FA30-32CF-7E61-3123-6A28F018F401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C87A937-A8B2-5427-B308-D884412B9702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FBFAC4-667C-25FF-9870-FA2A931418B7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59E45F9C-ACAE-6699-4ADA-686671F9C3C8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6622CC69-9EB9-E807-8A44-2462FD966070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2F2EEDB-EE58-43D5-E860-459CC2BEB5FA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0EFB99D-8445-16AF-9D83-ADC1DE8F274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FB4E767-7DF8-BEDA-F1B0-0021BC88E85C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8967EF7-902B-1803-23E6-CCF78703814D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4B052818-D660-8FE4-C329-F9E6FEF035E0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0BC3E7A3-6316-BCA0-198B-57732F20AB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6E5951A2-A26A-DB8D-E6BA-E224E573E1E8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E381B74A-2FF6-FCDD-B7E3-2D6D7D6A6CE4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="" xmlns:a16="http://schemas.microsoft.com/office/drawing/2014/main" id="{429D9CA1-379E-8567-F7E3-5B7735524882}"/>
              </a:ext>
            </a:extLst>
          </p:cNvPr>
          <p:cNvSpPr txBox="1"/>
          <p:nvPr/>
        </p:nvSpPr>
        <p:spPr>
          <a:xfrm>
            <a:off x="307539" y="370498"/>
            <a:ext cx="73563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</a:t>
            </a:r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Tomasz Podgórski Firma Budowlano - 		Konserwatorska Podgórski</a:t>
            </a: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w II kwartale tego roku.</a:t>
            </a: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27.05.2025 r. </a:t>
            </a: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27.11.2025 r. </a:t>
            </a:r>
            <a:endParaRPr lang="pl-PL" sz="17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7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1 050 000,00 zł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7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tym</a:t>
            </a:r>
            <a:r>
              <a:rPr lang="pl-PL" sz="1700" dirty="0">
                <a:solidFill>
                  <a:srgbClr val="FF0000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100 000,00 zł </a:t>
            </a:r>
            <a:r>
              <a:rPr lang="pl-PL" sz="17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dofinansowania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700" dirty="0">
                <a:latin typeface="Montserrat ExtraBold" panose="00000900000000000000" pitchFamily="2" charset="-18"/>
              </a:rPr>
              <a:t>z Urzędu Marszałkowskiego Województwa Zachodniopomorskiego w ramach konkursu na dotacje na wykonanie prac konserwatorskich </a:t>
            </a: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="" xmlns:a16="http://schemas.microsoft.com/office/drawing/2014/main" id="{91E028AE-1391-F6EC-E298-60D822D8D34D}"/>
              </a:ext>
            </a:extLst>
          </p:cNvPr>
          <p:cNvSpPr txBox="1"/>
          <p:nvPr/>
        </p:nvSpPr>
        <p:spPr>
          <a:xfrm>
            <a:off x="216252" y="3000246"/>
            <a:ext cx="735634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4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b="1" dirty="0">
                <a:latin typeface="Arial" panose="020B0604020202020204" pitchFamily="34" charset="0"/>
              </a:rPr>
              <a:t>Cel:</a:t>
            </a:r>
            <a:r>
              <a:rPr lang="pl-PL" altLang="pl-PL" sz="1400" dirty="0">
                <a:latin typeface="Arial" panose="020B0604020202020204" pitchFamily="34" charset="0"/>
              </a:rPr>
              <a:t> Kompleksowe prace konserwatorsko-budowlane mające na celu zachowanie i zabezpieczenie zabytkowych fragmentów murów.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altLang="pl-PL" sz="1400" b="1" dirty="0">
                <a:latin typeface="Arial" panose="020B0604020202020204" pitchFamily="34" charset="0"/>
              </a:rPr>
              <a:t>Zakres prac:</a:t>
            </a:r>
            <a:r>
              <a:rPr lang="pl-PL" altLang="pl-PL" sz="1400" dirty="0"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altLang="pl-PL" sz="1400" dirty="0">
                <a:latin typeface="Arial" panose="020B0604020202020204" pitchFamily="34" charset="0"/>
              </a:rPr>
              <a:t>Usunięcie drzew rosnących przy murze.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altLang="pl-PL" sz="1400" dirty="0">
                <a:latin typeface="Arial" panose="020B0604020202020204" pitchFamily="34" charset="0"/>
              </a:rPr>
              <a:t>Wzmocnienie fundamentów i korpusu muru poprzez spoinowanie.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altLang="pl-PL" sz="1400" dirty="0">
                <a:latin typeface="Arial" panose="020B0604020202020204" pitchFamily="34" charset="0"/>
              </a:rPr>
              <a:t>Uzupełnienie ubytków i spękań.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altLang="pl-PL" sz="1400" dirty="0">
                <a:latin typeface="Arial" panose="020B0604020202020204" pitchFamily="34" charset="0"/>
              </a:rPr>
              <a:t>Odtworzenie brakującej i wzmocnienie istniejącej warstwy licowej muru.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l-PL" altLang="pl-PL" sz="1400" b="1" dirty="0">
                <a:latin typeface="Arial" panose="020B0604020202020204" pitchFamily="34" charset="0"/>
              </a:rPr>
              <a:t>Lokalizacja:</a:t>
            </a:r>
            <a:r>
              <a:rPr lang="pl-PL" altLang="pl-PL" sz="1400" dirty="0">
                <a:latin typeface="Arial" panose="020B0604020202020204" pitchFamily="34" charset="0"/>
              </a:rPr>
              <a:t> Fragment murów obronnych przy ulicy Kilińskiego. </a:t>
            </a:r>
          </a:p>
          <a:p>
            <a:endParaRPr lang="pl-PL" sz="14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4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941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247773" y="2098581"/>
            <a:ext cx="63260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4000" i="0" dirty="0">
                <a:solidFill>
                  <a:schemeClr val="accent1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Przebudowa</a:t>
            </a:r>
            <a:br>
              <a:rPr lang="pl-PL" sz="4000" i="0" dirty="0">
                <a:solidFill>
                  <a:schemeClr val="accent1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</a:br>
            <a:r>
              <a:rPr lang="pl-PL" sz="4000" i="0" dirty="0">
                <a:solidFill>
                  <a:schemeClr val="accent1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ul. Szczecińskiej</a:t>
            </a:r>
            <a:br>
              <a:rPr lang="pl-PL" sz="4000" i="0" dirty="0">
                <a:solidFill>
                  <a:schemeClr val="accent1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</a:br>
            <a:r>
              <a:rPr lang="pl-PL" sz="4000" i="0" dirty="0">
                <a:solidFill>
                  <a:schemeClr val="accent1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oraz mostu –</a:t>
            </a:r>
          </a:p>
          <a:p>
            <a:pPr algn="l"/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42918" y="5101915"/>
            <a:ext cx="579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Wartość robót budowlanych(brutto)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157 440,00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 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9625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42918" y="195297"/>
            <a:ext cx="89085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Remont murów obronnych </a:t>
            </a:r>
          </a:p>
          <a:p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Goleniowie</a:t>
            </a:r>
          </a:p>
          <a:p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</a:t>
            </a:r>
          </a:p>
          <a:p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NADZORU INWESTORSKIEGO</a:t>
            </a:r>
            <a:endParaRPr lang="en-US" sz="2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6754" y="5132605"/>
            <a:ext cx="68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Wartość umowy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48 585 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1B1CCF3E-978C-3578-D712-D7DAA77C3978}"/>
              </a:ext>
            </a:extLst>
          </p:cNvPr>
          <p:cNvSpPr txBox="1"/>
          <p:nvPr/>
        </p:nvSpPr>
        <p:spPr>
          <a:xfrm>
            <a:off x="77029" y="3285945"/>
            <a:ext cx="735634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</a:t>
            </a:r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Komplet </a:t>
            </a:r>
            <a:r>
              <a:rPr lang="pl-PL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Inwest</a:t>
            </a:r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  <a:r>
              <a:rPr lang="pl-PL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Granops</a:t>
            </a:r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  <a:r>
              <a:rPr lang="pl-PL" dirty="0" err="1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Prażanowski</a:t>
            </a:r>
            <a:r>
              <a:rPr lang="pl-PL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Spółka komandytowa</a:t>
            </a: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w II kwartale tego roku.</a:t>
            </a: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27.05.2025 r. </a:t>
            </a: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27.11.2025 r. </a:t>
            </a:r>
            <a:endParaRPr lang="pl-PL" sz="17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861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1128089" y="166165"/>
            <a:ext cx="8908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FUNDUSZE </a:t>
            </a:r>
          </a:p>
          <a:p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SOŁECKIE   </a:t>
            </a:r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27 SOŁECTW</a:t>
            </a:r>
            <a:endParaRPr lang="en-US" sz="2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F7E5D586-5431-BFD5-E8B2-03A928233822}"/>
              </a:ext>
            </a:extLst>
          </p:cNvPr>
          <p:cNvSpPr txBox="1"/>
          <p:nvPr/>
        </p:nvSpPr>
        <p:spPr>
          <a:xfrm>
            <a:off x="170672" y="1628079"/>
            <a:ext cx="746119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solidFill>
                  <a:srgbClr val="0066FF"/>
                </a:solidFill>
                <a:latin typeface="Montserrat ExtraBold" panose="00000900000000000000" pitchFamily="2" charset="-18"/>
              </a:rPr>
              <a:t>Wykonano następujące zadania: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Wykonanie nawierzchni poliuretanowej na boisku w Pucicach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Zaprojektowanie i wykonanie przyłącza wodociągowego w miejscowości Łaniewo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Zakup materiałów na remont dachów wiat we wsi Święta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Zakup, dostawa urządzeń sportowych w gminie Goleniów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Zakup, dostawa i montaż  zestawu zabawowego w miejscowości Mosty Osiedle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Wykonanie studni głębinowej na placu rekreacyjnym w miejscowości Modrzewie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Zakup i montaż radarowego wyświetlacza prędkości na drodze powiatowej 4114Z w miejscowości Bolechowo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Wykonanie ogrodzeń na terenie Gminy Goleniów – dla sołectwa Komarowo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Budowa paleniska rekreacyjnego z wyposażeniem w </a:t>
            </a:r>
            <a:r>
              <a:rPr lang="pl-PL" sz="1400" b="1" dirty="0" err="1">
                <a:latin typeface="Montserrat ExtraBold" panose="00000900000000000000" pitchFamily="2" charset="-18"/>
              </a:rPr>
              <a:t>Załomiu</a:t>
            </a:r>
            <a:endParaRPr lang="pl-PL" sz="1400" b="1" dirty="0">
              <a:latin typeface="Montserrat ExtraBold" panose="000009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b="1" dirty="0">
              <a:latin typeface="Montserrat ExtraBold" panose="000009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b="1" dirty="0">
              <a:latin typeface="Montserrat ExtraBold" panose="000009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b="1" i="0" u="none" strike="noStrike" baseline="0" dirty="0">
              <a:latin typeface="Montserrat ExtraBold" panose="00000900000000000000" pitchFamily="2" charset="-18"/>
            </a:endParaRPr>
          </a:p>
          <a:p>
            <a:endParaRPr lang="pl-PL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04915FF-78E1-92F7-93F4-1A413B05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ADA63C8-B4E4-DD07-3BC9-4EE7B1AE1452}"/>
              </a:ext>
            </a:extLst>
          </p:cNvPr>
          <p:cNvSpPr/>
          <p:nvPr/>
        </p:nvSpPr>
        <p:spPr>
          <a:xfrm>
            <a:off x="0" y="156617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E893BEC-7F7F-22C6-5554-3ED8CEE83B22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0145E6E-A4FD-78A4-4939-D60FF9FD1CA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2E17E5F-5CC3-4111-D697-4CE204A14207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E9F93DA-DB97-D440-B77D-D1A4642F105E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8F2E3D6-9C64-DCCB-2826-17F21F4D15A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7169578-4855-AC41-6B21-533B612B3C8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9DB54D03-E56F-550A-D8AB-274DEC967B3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AFF0547-3084-2D0C-190F-3FC2EA4E489D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EBBA9DC-36F2-4AE7-01C4-4517E92E405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0A7CF3-046C-D510-2506-010282CFB5BA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D99A36C-AE9E-8469-9CAF-6E6F580BB2D5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DB874AF-680A-B940-3E0E-597C689DDBDE}"/>
              </a:ext>
            </a:extLst>
          </p:cNvPr>
          <p:cNvSpPr txBox="1"/>
          <p:nvPr/>
        </p:nvSpPr>
        <p:spPr>
          <a:xfrm>
            <a:off x="1128089" y="166165"/>
            <a:ext cx="8908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FUNDUSZE </a:t>
            </a:r>
          </a:p>
          <a:p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SOŁECKIE   </a:t>
            </a:r>
            <a:r>
              <a:rPr lang="pl-PL" sz="24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27 SOŁECTW</a:t>
            </a:r>
            <a:endParaRPr lang="en-US" sz="24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BC1E126B-6421-1B34-ECE5-780FA7BFE468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3AEE91A6-D742-4B9A-9DA0-5B1BAD90DF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4AE637-AF35-39F6-7320-111A51B2C773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D5A2882B-6BD8-9115-0946-CD055A51AD8B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01551F9-D8C2-3E34-AAF0-BB303CB3AC10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784274D3-AC86-8310-5C39-459BFC839768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Poz.39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9586B7CB-245D-C153-9833-62241B29CC64}"/>
              </a:ext>
            </a:extLst>
          </p:cNvPr>
          <p:cNvSpPr txBox="1"/>
          <p:nvPr/>
        </p:nvSpPr>
        <p:spPr>
          <a:xfrm>
            <a:off x="170672" y="1628079"/>
            <a:ext cx="746119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solidFill>
                  <a:srgbClr val="0066FF"/>
                </a:solidFill>
                <a:latin typeface="Montserrat ExtraBold" panose="00000900000000000000" pitchFamily="2" charset="-18"/>
              </a:rPr>
              <a:t>W trakcie realizacji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b="1" dirty="0">
              <a:latin typeface="Montserrat ExtraBold" panose="000009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Utylizacja eternitu z dachu magazynku w Lubczynie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Zakup materiałów na remont  budynku gospodarczego-magazynku we wsi Lubczyna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Budowa systemu nawadniania boiska piłkarskiego w Krępsku </a:t>
            </a:r>
          </a:p>
          <a:p>
            <a:r>
              <a:rPr lang="pl-PL" sz="1400" b="1" dirty="0">
                <a:latin typeface="Montserrat ExtraBold" panose="00000900000000000000" pitchFamily="2" charset="-18"/>
              </a:rPr>
              <a:t>      –GRANTY SOŁECKIE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Zakup i dostawa Eco Altany solarnej do miejscowości Miękowo</a:t>
            </a:r>
          </a:p>
          <a:p>
            <a:r>
              <a:rPr lang="pl-PL" sz="1400" b="1" dirty="0">
                <a:latin typeface="Montserrat ExtraBold" panose="00000900000000000000" pitchFamily="2" charset="-18"/>
              </a:rPr>
              <a:t>     –GRANTY SOŁECKIE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b="1" dirty="0">
                <a:latin typeface="Montserrat ExtraBold" panose="00000900000000000000" pitchFamily="2" charset="-18"/>
              </a:rPr>
              <a:t>Opracowanie dokumentacji projektowej na budowę świetlicy wiejskiej wraz ze zmianą sposobu użytkowania istniejącej wiaty na ogród zimowy  w miejscowości Miękowo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b="1" dirty="0">
              <a:latin typeface="Montserrat ExtraBold" panose="000009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800" b="1" i="0" u="none" strike="noStrike" baseline="0" dirty="0">
              <a:latin typeface="Montserrat ExtraBold" panose="00000900000000000000" pitchFamily="2" charset="-18"/>
            </a:endParaRPr>
          </a:p>
          <a:p>
            <a:endParaRPr lang="pl-PL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430347" y="435230"/>
            <a:ext cx="70401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chodnika wzdłuż ulicy Lubczyńskiej                                 w miejscowości Załom </a:t>
            </a:r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93980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Poz.40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01BABA6D-E751-7E0F-E5D7-5CEB39EA9CE6}"/>
              </a:ext>
            </a:extLst>
          </p:cNvPr>
          <p:cNvSpPr txBox="1"/>
          <p:nvPr/>
        </p:nvSpPr>
        <p:spPr>
          <a:xfrm>
            <a:off x="287472" y="3440573"/>
            <a:ext cx="6307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I Postępowanie ogłoszono w III kwartale tego roku ( 07.2025).</a:t>
            </a:r>
          </a:p>
          <a:p>
            <a:r>
              <a:rPr lang="pl-PL" b="1" dirty="0">
                <a:latin typeface="CIDFont+F1"/>
              </a:rPr>
              <a:t>Postępowanie unieważniono z uwagi na brak ofert.</a:t>
            </a:r>
          </a:p>
          <a:p>
            <a:r>
              <a:rPr lang="pl-PL" sz="1800" b="1" i="0" u="none" strike="noStrike" baseline="0" dirty="0">
                <a:latin typeface="CIDFont+F1"/>
              </a:rPr>
              <a:t>II postępowania ogłoszono 09.2025 r. Również nie wpłynęła żadna oferta. </a:t>
            </a:r>
          </a:p>
          <a:p>
            <a:r>
              <a:rPr lang="pl-PL" b="1" dirty="0">
                <a:latin typeface="CIDFont+F1"/>
              </a:rPr>
              <a:t>Postępowanie zostanie ponownie ogłoszone.</a:t>
            </a:r>
            <a:r>
              <a:rPr lang="pl-PL" sz="1800" b="1" i="0" u="none" strike="noStrike" baseline="0" dirty="0">
                <a:latin typeface="CIDFont+F1"/>
              </a:rPr>
              <a:t>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109-000-403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289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145378" y="140670"/>
            <a:ext cx="759929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drogi wraz z ciągiem pieszo — rowerowym, zatoczką </a:t>
            </a:r>
            <a:r>
              <a:rPr lang="pl-PL" sz="3000" dirty="0" err="1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Kiss&amp;Ride</a:t>
            </a:r>
            <a:r>
              <a:rPr lang="pl-PL" sz="3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oraz parkingami przy                   ul. Kilińskiego </a:t>
            </a:r>
          </a:p>
          <a:p>
            <a:r>
              <a:rPr lang="pl-PL" sz="30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                               DOKUMENTACJA</a:t>
            </a:r>
            <a:endParaRPr lang="en-US" sz="3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124466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Kwota umowy :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136 530,00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A0D6BB2E-653C-46A3-912C-5399BF0BC2BD}"/>
              </a:ext>
            </a:extLst>
          </p:cNvPr>
          <p:cNvSpPr txBox="1"/>
          <p:nvPr/>
        </p:nvSpPr>
        <p:spPr>
          <a:xfrm>
            <a:off x="60534" y="2524431"/>
            <a:ext cx="7191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i="0" u="none" strike="noStrike" baseline="0" dirty="0">
                <a:latin typeface="Montserrat ExtraBold" panose="00000900000000000000" pitchFamily="2" charset="-18"/>
              </a:rPr>
              <a:t>I postępowanie ogłoszono zgodnie z harmonogramem tj.                  w II kwartale roku. Z uwagi na brak ofert postępowanie unieważniono.</a:t>
            </a:r>
            <a:r>
              <a:rPr lang="pl-PL" sz="1600" b="1" i="0" u="none" strike="noStrike" baseline="0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wyniku ogłoszonego II postępowania wyłoniono wykonawcę                </a:t>
            </a:r>
            <a:r>
              <a:rPr lang="pl-PL" sz="1600" b="1" dirty="0" err="1">
                <a:solidFill>
                  <a:srgbClr val="125FDC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Civil</a:t>
            </a:r>
            <a:r>
              <a:rPr lang="pl-PL" sz="1600" b="1" dirty="0">
                <a:solidFill>
                  <a:srgbClr val="125FDC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Plan Biuro Projektowe Magdalena </a:t>
            </a:r>
            <a:r>
              <a:rPr lang="pl-PL" sz="1600" b="1" dirty="0" err="1">
                <a:solidFill>
                  <a:srgbClr val="125FDC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Karluk</a:t>
            </a:r>
            <a:r>
              <a:rPr lang="pl-PL" sz="1600" b="1" dirty="0">
                <a:solidFill>
                  <a:srgbClr val="125FDC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z Nowogardu</a:t>
            </a:r>
          </a:p>
          <a:p>
            <a:endParaRPr lang="pl-PL" sz="1600" b="1" i="0" u="none" strike="noStrike" baseline="0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wpisane do WPF z uwagi na długi termin realizacji. </a:t>
            </a: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Termin zawarcia umowy: </a:t>
            </a:r>
            <a:r>
              <a:rPr lang="pl-PL" sz="1600" b="1" dirty="0" smtClean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19.09.2025 </a:t>
            </a:r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 </a:t>
            </a:r>
          </a:p>
          <a:p>
            <a:endParaRPr lang="pl-PL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Termin realizacji: </a:t>
            </a:r>
            <a:r>
              <a:rPr lang="pl-PL" sz="1600" b="1" dirty="0" smtClean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19.05.2026 </a:t>
            </a:r>
            <a:r>
              <a:rPr lang="pl-PL" sz="1600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 </a:t>
            </a:r>
            <a:endParaRPr lang="pl-PL" sz="1600" b="1" i="0" u="none" strike="noStrike" baseline="0" dirty="0">
              <a:latin typeface="Montserrat ExtraBold" panose="00000900000000000000" pitchFamily="2" charset="-18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109-000-419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766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117363" y="1397320"/>
            <a:ext cx="7040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Projekt wraz z wykonaniem drogi dojazdowej do miejscowości Zabród                         w technologii płyt drogowych</a:t>
            </a:r>
          </a:p>
          <a:p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64359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E8A02B22-7DC1-D646-CE9A-4AA3B099D5E9}"/>
              </a:ext>
            </a:extLst>
          </p:cNvPr>
          <p:cNvSpPr txBox="1"/>
          <p:nvPr/>
        </p:nvSpPr>
        <p:spPr>
          <a:xfrm>
            <a:off x="142918" y="4171577"/>
            <a:ext cx="63073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 trakcie przygotowania do ogłoszenia w IV kwartale. </a:t>
            </a:r>
          </a:p>
          <a:p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1904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18850" y="1850309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-19396" y="1113314"/>
            <a:ext cx="73563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Projekt i wykonanie łącznika            ul. Szczecińskiej                                                     z ul. Przestrzenną w Goleniowie</a:t>
            </a:r>
          </a:p>
          <a:p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3" y="5170746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Wartość umowy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25 461,00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56D181F4-808B-BD96-E881-FF74156A98A7}"/>
              </a:ext>
            </a:extLst>
          </p:cNvPr>
          <p:cNvSpPr txBox="1"/>
          <p:nvPr/>
        </p:nvSpPr>
        <p:spPr>
          <a:xfrm>
            <a:off x="9222" y="3271353"/>
            <a:ext cx="8046451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</a:t>
            </a:r>
            <a:r>
              <a:rPr lang="pl-PL" dirty="0" err="1">
                <a:latin typeface="Montserrat ExtraBold" panose="00000900000000000000" pitchFamily="2" charset="-18"/>
              </a:rPr>
              <a:t>Civil</a:t>
            </a:r>
            <a:r>
              <a:rPr lang="pl-PL" dirty="0">
                <a:latin typeface="Montserrat ExtraBold" panose="00000900000000000000" pitchFamily="2" charset="-18"/>
              </a:rPr>
              <a:t> Plan Biuro Projektowe Magdalena 	            </a:t>
            </a:r>
            <a:r>
              <a:rPr lang="pl-PL" dirty="0" err="1">
                <a:latin typeface="Montserrat ExtraBold" panose="00000900000000000000" pitchFamily="2" charset="-18"/>
              </a:rPr>
              <a:t>Karluk</a:t>
            </a:r>
            <a:r>
              <a:rPr lang="pl-PL" dirty="0">
                <a:latin typeface="Montserrat ExtraBold" panose="00000900000000000000" pitchFamily="2" charset="-18"/>
              </a:rPr>
              <a:t> </a:t>
            </a: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w II kwartale tego roku.</a:t>
            </a: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</a:t>
            </a:r>
            <a:r>
              <a:rPr lang="pl-PL" sz="17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08.09.2025 </a:t>
            </a:r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 </a:t>
            </a:r>
          </a:p>
          <a:p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</a:t>
            </a:r>
            <a:r>
              <a:rPr lang="pl-PL" sz="17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08.07.2026 </a:t>
            </a:r>
            <a:r>
              <a:rPr lang="pl-PL" sz="17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 </a:t>
            </a:r>
            <a:endParaRPr lang="pl-PL" sz="17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wpisane do WPF z uwagi na długi termin realizacji</a:t>
            </a:r>
            <a:r>
              <a:rPr lang="pl-PL" b="1" dirty="0" smtClean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.</a:t>
            </a:r>
          </a:p>
          <a:p>
            <a:r>
              <a:rPr lang="pl-PL" b="1" dirty="0" smtClean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</a:t>
            </a:r>
            <a:endParaRPr lang="pl-PL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   	</a:t>
            </a:r>
            <a:endParaRPr lang="en-US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109-000-421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177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2A8D2EA-0ED2-258C-FFE1-585B11E8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5126FEC-E18D-A816-1910-54E8CD05443C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1B76FEF-BD98-081A-1C9F-EDEAD463AF5E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484B106-6536-34CC-00D9-794572BF41CB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72388B8-CC96-1353-92CD-F21C40FF0174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5BB726C-127A-A688-363E-3F71B2CEE167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44EF032-5482-B77C-8AC4-D4694210AEA5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AE20DC28-49D0-47E7-3B34-4BB3F014EE30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10F58C0-8170-0377-9012-79A6259F231F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FE2A5B4-B2F1-AAA1-2E16-8A2F96359680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35F2C936-6D65-39D9-4E2E-8D6437517EB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7692303-7F8F-EF7F-FE68-F5AF32992D5A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DB6579D-045C-108E-A850-22C411480CD8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726E0582-0E67-60A2-C9D3-C695DFE8931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FBD70C55-2ED6-7A85-E702-1F37D5644C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FBFA7F-C5DF-BE7E-F054-7A8DB77737C8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C4EA5431-2CCD-23D8-D5E8-2D67162ADAC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89B6365-1C7D-DDE6-D0C7-03C941FCD7C7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269B62D3-A957-6A7F-E27D-7469F5130FAC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Poz.79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F3267938-A4FB-6E98-DA19-FF48834E3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6" y="581780"/>
            <a:ext cx="7849800" cy="4659188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109-000-421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468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262459" y="2016966"/>
            <a:ext cx="73563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świetlicy wiejskiej w Czarnej Łące</a:t>
            </a:r>
          </a:p>
          <a:p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64359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Kwota w budżecie: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300 000,00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Poz.80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="" xmlns:a16="http://schemas.microsoft.com/office/drawing/2014/main" id="{06D3B739-7019-989E-A319-F0EBD734E612}"/>
              </a:ext>
            </a:extLst>
          </p:cNvPr>
          <p:cNvSpPr txBox="1"/>
          <p:nvPr/>
        </p:nvSpPr>
        <p:spPr>
          <a:xfrm>
            <a:off x="204919" y="3769318"/>
            <a:ext cx="804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Złożono wniosek do Programu Rozwoju Obszarów </a:t>
            </a:r>
          </a:p>
          <a:p>
            <a:r>
              <a:rPr lang="pl-PL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Wiejskich o dofinansowanie zadania. </a:t>
            </a:r>
          </a:p>
          <a:p>
            <a:endParaRPr lang="pl-PL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b="1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Wniosek w trakcie weryfikacji. </a:t>
            </a:r>
            <a:endParaRPr lang="en-US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109-000-422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093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46960" y="177605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262459" y="2016966"/>
            <a:ext cx="73563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ZAPLECZA KUCHENNEGO W ZAŁOMIU</a:t>
            </a:r>
          </a:p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(ZAKUP KUCHNI MODUŁOWEJ)</a:t>
            </a:r>
          </a:p>
          <a:p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64359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196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Poz.81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1FEE1985-1A2A-C7E1-E681-E7394793BD62}"/>
              </a:ext>
            </a:extLst>
          </p:cNvPr>
          <p:cNvSpPr txBox="1"/>
          <p:nvPr/>
        </p:nvSpPr>
        <p:spPr>
          <a:xfrm>
            <a:off x="287472" y="4017716"/>
            <a:ext cx="63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W trakcie przygotowania postępowanie przetargowe. </a:t>
            </a:r>
          </a:p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Planowane ogłoszenie postępowania to IV kwartał. </a:t>
            </a:r>
          </a:p>
          <a:p>
            <a:endParaRPr lang="pl-PL" sz="900" b="1" dirty="0">
              <a:solidFill>
                <a:schemeClr val="accent1">
                  <a:lumMod val="85000"/>
                  <a:lumOff val="15000"/>
                </a:schemeClr>
              </a:solidFill>
              <a:latin typeface="CIDFont+F1"/>
              <a:ea typeface="Open Sans" pitchFamily="2" charset="0"/>
              <a:cs typeface="Open Sans" pitchFamily="2" charset="0"/>
            </a:endParaRPr>
          </a:p>
          <a:p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109-000-423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276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07FAF0C-4E0B-E20D-6E97-8407C8D7C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5AACA6A-FBDE-7F96-A8A5-008DA1F695D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B2C1F13-FEE0-9390-CFE7-FF5299B2DE7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B2A329D-EF32-804D-6A15-EB1F750B77ED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C3D95E3-D035-AD0A-5859-574D174B2906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FDBB3D7-0479-9577-506A-4E92A7B40807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402B95A-4D38-D94D-7A47-671CCBFB1616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F98FA002-DD79-3BFE-A2C8-744E642EAB81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E51E501E-410F-FA64-45E3-392503834CE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9057C0CC-1500-61A5-D0BA-A3FCE24E4079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4EB0B755-5ABC-4F23-E130-EA8BC27F8BA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02AD5BD-7656-8CAC-90B3-F8BEB6D6843C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CC4EF2D-70D7-B2F9-14F2-121209C0346D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BC7A2ED9-0790-5496-C914-E0E1BBCFAEF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DC6F8BAB-F4F6-4813-298B-26C0CFB714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63F66DA-80A5-E5EE-F2FB-5076F1956C4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3D23195A-A01F-6A85-37DE-2D92AECB7007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57AF883-264E-0334-B714-10FF9A33B55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6D1636D1-4134-3FDB-C22D-BBD914AE7FE6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 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="" xmlns:a16="http://schemas.microsoft.com/office/drawing/2014/main" id="{D6818E3A-FABB-97B0-4118-2903CEA20AB8}"/>
              </a:ext>
            </a:extLst>
          </p:cNvPr>
          <p:cNvSpPr txBox="1"/>
          <p:nvPr/>
        </p:nvSpPr>
        <p:spPr>
          <a:xfrm>
            <a:off x="142918" y="701610"/>
            <a:ext cx="73563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Wykonawca:   </a:t>
            </a:r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R.M.L Jastrzębscy Pracownia      			  Projektowa Mostów 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rozpoczęto zgodnie z przyjętym harmonogramem.</a:t>
            </a:r>
          </a:p>
          <a:p>
            <a:endParaRPr lang="pl-PL" sz="20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12.09.2025 r.</a:t>
            </a:r>
          </a:p>
          <a:p>
            <a:r>
              <a:rPr lang="pl-PL" sz="20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13 miesięcy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157 440,00 zł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 uwagi na termin realizacji zadania przekraczający rok budżetowy 2025 – zadanie wpisane do WPF.</a:t>
            </a: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262458" y="2016966"/>
            <a:ext cx="76188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Poprawa bezpieczeństwa na Zespole Boisk przy ul. Szkolnej         w Goleniowie (oświetlenie, ogrodzenie placu zabaw)</a:t>
            </a:r>
          </a:p>
          <a:p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</a:t>
            </a:r>
            <a:r>
              <a:rPr lang="pl-PL" sz="3200" i="0" dirty="0" smtClean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BUDOWLANA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139719" y="4648279"/>
            <a:ext cx="630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dirty="0" smtClean="0">
                <a:latin typeface="CIDFont+F1"/>
              </a:rPr>
              <a:t>OSIR w ramach swojego zakresu, wykonał wszystkie konieczne prace. </a:t>
            </a:r>
            <a:r>
              <a:rPr lang="pl-PL" b="1" dirty="0">
                <a:latin typeface="CIDFont+F1"/>
              </a:rPr>
              <a:t>Kwota w </a:t>
            </a:r>
            <a:r>
              <a:rPr lang="pl-PL" b="1" dirty="0" smtClean="0">
                <a:latin typeface="CIDFont+F1"/>
              </a:rPr>
              <a:t>budżecie.</a:t>
            </a:r>
            <a:endParaRPr lang="en-US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Poz.82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109-000-425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259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19332" y="161928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60533" y="1133156"/>
            <a:ext cx="861448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Budowy drogi                              na działce 199/1                        w miejscowości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Komarowo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11263" y="5173980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1DA59DC4-A17E-DC9E-A00A-BC903ABB7969}"/>
              </a:ext>
            </a:extLst>
          </p:cNvPr>
          <p:cNvSpPr txBox="1"/>
          <p:nvPr/>
        </p:nvSpPr>
        <p:spPr>
          <a:xfrm>
            <a:off x="11263" y="4413711"/>
            <a:ext cx="630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Montserrat ExtraBold" panose="00000900000000000000" pitchFamily="2" charset="-18"/>
              </a:rPr>
              <a:t>Postępowanie w przygotowaniu. </a:t>
            </a:r>
          </a:p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Planowane ogłoszenie – IV kwartał tego roku.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8724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09D3601-CFD6-C2BB-484B-E5F22987F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130EA70-F46C-BE5A-CBDE-CBAE8BA56A0D}"/>
              </a:ext>
            </a:extLst>
          </p:cNvPr>
          <p:cNvSpPr/>
          <p:nvPr/>
        </p:nvSpPr>
        <p:spPr>
          <a:xfrm>
            <a:off x="19332" y="1619288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96C92A-B657-F84D-1ED8-EA00EE4C923E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59C2D8D-8296-83B9-5F9B-044707033E4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5E09073-3FF5-3447-1FA3-8E45CE872E0C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D94E4948-7A32-7778-F591-47A01560147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200FACB-0935-0AD5-49C0-E2D9216DF7DA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3B1137D-2CF7-9634-2FD2-9D9C0012287A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FC4B7F0-5EAF-E96E-EDBB-7905A424C91A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5AD8F742-3868-99F6-3435-3CFA9B1B8217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DB796AB-AF82-4E1B-9963-C36CEAAB6B1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91667B7-949C-6922-C746-3CD316A11EF9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3898249-C69A-21F2-7F20-5EDBA18DA31F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602EEA6B-C389-59EF-5B8D-B0658BB33A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AB45E110-948E-F9B0-CB16-AD656D7FF9A2}"/>
              </a:ext>
            </a:extLst>
          </p:cNvPr>
          <p:cNvSpPr/>
          <p:nvPr/>
        </p:nvSpPr>
        <p:spPr>
          <a:xfrm flipH="1">
            <a:off x="-11676" y="5524867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E412C4CE-2436-CE3B-0B9C-2511D07B17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A7FE9D8-51E6-02BB-087E-A9BAB359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09" y="1438704"/>
            <a:ext cx="11874382" cy="3350742"/>
          </a:xfrm>
          <a:prstGeom prst="rect">
            <a:avLst/>
          </a:prstGeom>
        </p:spPr>
      </p:pic>
      <p:sp>
        <p:nvSpPr>
          <p:cNvPr id="25" name="TextBox 26">
            <a:extLst>
              <a:ext uri="{FF2B5EF4-FFF2-40B4-BE49-F238E27FC236}">
                <a16:creationId xmlns="" xmlns:a16="http://schemas.microsoft.com/office/drawing/2014/main" id="{09277AA5-ED0E-DAC7-DA45-A88442CB062E}"/>
              </a:ext>
            </a:extLst>
          </p:cNvPr>
          <p:cNvSpPr txBox="1"/>
          <p:nvPr/>
        </p:nvSpPr>
        <p:spPr>
          <a:xfrm>
            <a:off x="203784" y="4970030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Montserrat ExtraBold" panose="00000900000000000000" pitchFamily="2" charset="-18"/>
              </a:rPr>
              <a:t>długość drogi ok. 800 m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868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81444" y="1871474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SOPEL Spółka z Ograniczona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-28934" y="1168260"/>
            <a:ext cx="861448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 Budowa 4 wiat przystankowych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Białuń, Krępsko                                i 2 w Budnie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64359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Kwota zawartej umowy :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98218" y="5590194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48 780,49 zł 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AA31D2A5-65A0-3A8D-C86F-DDD6C0153955}"/>
              </a:ext>
            </a:extLst>
          </p:cNvPr>
          <p:cNvSpPr txBox="1"/>
          <p:nvPr/>
        </p:nvSpPr>
        <p:spPr>
          <a:xfrm>
            <a:off x="60534" y="4468267"/>
            <a:ext cx="6603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Wykonawca : SOPEL Spółka z Ograniczona</a:t>
            </a:r>
          </a:p>
          <a:p>
            <a:r>
              <a:rPr lang="pl-PL" dirty="0"/>
              <a:t>Zadanie w trakcie realizacji. </a:t>
            </a:r>
          </a:p>
        </p:txBody>
      </p:sp>
    </p:spTree>
    <p:extLst>
      <p:ext uri="{BB962C8B-B14F-4D97-AF65-F5344CB8AC3E}">
        <p14:creationId xmlns:p14="http://schemas.microsoft.com/office/powerpoint/2010/main" val="20451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4696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247773" y="1770593"/>
            <a:ext cx="861448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2 boisk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 piłki plażowej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 terenie SP5 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DOKUMENTACJA+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64359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4691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174774" y="478527"/>
            <a:ext cx="86144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kanalizacji deszczowej                                   w ul. Dworcowej                               w Goleniowie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</a:p>
          <a:p>
            <a:endParaRPr lang="pl-PL" sz="16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Brak możliwości  ogłoszenia postępowania  przetargowego </a:t>
            </a:r>
          </a:p>
          <a:p>
            <a:r>
              <a:rPr lang="pl-PL" sz="16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 powodu przedłużających się procedur administracyjnych warunkujących uzyskanie decyzji administracyjnych </a:t>
            </a:r>
          </a:p>
          <a:p>
            <a:r>
              <a:rPr lang="pl-PL" sz="16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umożliwiających rozpoczęcie robót budowlanych.</a:t>
            </a:r>
          </a:p>
          <a:p>
            <a:r>
              <a:rPr lang="pl-PL" sz="16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Konieczność wpisania zadania do WPF.</a:t>
            </a:r>
          </a:p>
          <a:p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64359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450 000,00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Poz.46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794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174774" y="442970"/>
            <a:ext cx="74293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kanalizacji deszczowej                                   w ul. Dworcowej                               w Goleniowie</a:t>
            </a:r>
          </a:p>
          <a:p>
            <a:r>
              <a:rPr lang="pl-PL" sz="20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</a:t>
            </a:r>
          </a:p>
          <a:p>
            <a:r>
              <a:rPr lang="pl-PL" sz="20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NADZORU INWESTORSKIEGO </a:t>
            </a:r>
            <a:endParaRPr lang="pl-PL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4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Brak możliwości  ogłoszenia postępowania  przetargowego </a:t>
            </a:r>
          </a:p>
          <a:p>
            <a:r>
              <a:rPr lang="pl-PL" sz="14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 powodu przedłużających się procedur administracyjnych warunkujących uzyskanie decyzji administracyjnych umożliwiających rozpoczęcie robót budowlanych.</a:t>
            </a:r>
          </a:p>
          <a:p>
            <a:r>
              <a:rPr lang="pl-PL" sz="14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Konieczność wpisania zadania do WPF.</a:t>
            </a: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64359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Poz.47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109-000-335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29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581347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952500" y="91721"/>
            <a:ext cx="86144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Dokumentacje </a:t>
            </a:r>
          </a:p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i wykonanie </a:t>
            </a:r>
          </a:p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oświetlenia ciągów komunikacyjnych </a:t>
            </a:r>
          </a:p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 mieście Goleniów</a:t>
            </a:r>
          </a:p>
          <a:p>
            <a:r>
              <a:rPr lang="pl-PL" sz="2000" dirty="0" smtClean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</a:t>
            </a:r>
            <a:r>
              <a:rPr lang="pl-PL" sz="20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BUDOWLANA</a:t>
            </a:r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132605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Aktualna kwota w budżecie(brutto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988 315 ,08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3" name="TextBox 26">
            <a:extLst>
              <a:ext uri="{FF2B5EF4-FFF2-40B4-BE49-F238E27FC236}">
                <a16:creationId xmlns="" xmlns:a16="http://schemas.microsoft.com/office/drawing/2014/main" id="{C4FFC84C-3A12-B2CE-82AD-15E80767E15C}"/>
              </a:ext>
            </a:extLst>
          </p:cNvPr>
          <p:cNvSpPr txBox="1"/>
          <p:nvPr/>
        </p:nvSpPr>
        <p:spPr>
          <a:xfrm>
            <a:off x="139719" y="3889435"/>
            <a:ext cx="63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Montserrat ExtraBold" panose="00000900000000000000" pitchFamily="2" charset="-18"/>
              </a:rPr>
              <a:t>Zwiększenie</a:t>
            </a:r>
            <a:r>
              <a:rPr lang="pl-PL" sz="1800" b="1" i="0" u="none" strike="noStrike" dirty="0" smtClean="0">
                <a:latin typeface="Montserrat ExtraBold" panose="00000900000000000000" pitchFamily="2" charset="-18"/>
              </a:rPr>
              <a:t> kwoty w </a:t>
            </a:r>
            <a:r>
              <a:rPr lang="pl-PL" b="1" dirty="0" smtClean="0">
                <a:latin typeface="Montserrat ExtraBold" panose="00000900000000000000" pitchFamily="2" charset="-18"/>
              </a:rPr>
              <a:t>budżecie o 488 315,00 zł</a:t>
            </a:r>
          </a:p>
          <a:p>
            <a:r>
              <a:rPr lang="pl-PL" b="1" dirty="0" smtClean="0">
                <a:latin typeface="Montserrat ExtraBold" panose="00000900000000000000" pitchFamily="2" charset="-18"/>
              </a:rPr>
              <a:t>Pierwotna kwota zaplanowana na to zadanie                w budżecie : 500 000,00 zł 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109-000-028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147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988 315 ,08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109-000-028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="" xmlns:a16="http://schemas.microsoft.com/office/drawing/2014/main" id="{0E30C9C5-7C63-CC68-9B43-7E0DAB16CF05}"/>
              </a:ext>
            </a:extLst>
          </p:cNvPr>
          <p:cNvSpPr txBox="1"/>
          <p:nvPr/>
        </p:nvSpPr>
        <p:spPr>
          <a:xfrm>
            <a:off x="247773" y="-268440"/>
            <a:ext cx="735634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 smtClean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: Budowa oświetlenia przejść dla pieszych na terenie miasta Goleniów</a:t>
            </a:r>
          </a:p>
          <a:p>
            <a:endParaRPr lang="pl-PL" sz="2000" dirty="0" smtClean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Wykonawca</a:t>
            </a:r>
            <a:r>
              <a:rPr lang="pl-PL" sz="2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: </a:t>
            </a:r>
            <a:r>
              <a:rPr lang="pl-PL" dirty="0">
                <a:solidFill>
                  <a:srgbClr val="2902EF"/>
                </a:solidFill>
                <a:latin typeface="Montserrat ExtraBold" panose="020B0604020202020204" charset="-18"/>
              </a:rPr>
              <a:t>Zakład Robót Elektro – Energetycznych </a:t>
            </a:r>
            <a:r>
              <a:rPr lang="pl-PL" dirty="0" smtClean="0">
                <a:solidFill>
                  <a:srgbClr val="2902EF"/>
                </a:solidFill>
                <a:latin typeface="Montserrat ExtraBold" panose="020B0604020202020204" charset="-18"/>
              </a:rPr>
              <a:t> 		Patryk Jurczak</a:t>
            </a:r>
            <a:endParaRPr lang="pl-PL" dirty="0">
              <a:solidFill>
                <a:srgbClr val="2902E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sz="1600" dirty="0" smtClean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ogłoszono:          30.07.2025 r.</a:t>
            </a:r>
          </a:p>
          <a:p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rozstrzygnięto:   04.09.2025 r .    </a:t>
            </a:r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Umowę zawarto : </a:t>
            </a:r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12.09.2025 </a:t>
            </a:r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 </a:t>
            </a:r>
          </a:p>
          <a:p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Umowny termin wykonania:  </a:t>
            </a:r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12.12.2025 </a:t>
            </a:r>
            <a:r>
              <a:rPr lang="pl-PL" sz="1600" dirty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r. </a:t>
            </a: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</a:t>
            </a:r>
            <a:r>
              <a:rPr lang="pl-PL" sz="16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392 444,38 zł</a:t>
            </a: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 smtClean="0">
                <a:solidFill>
                  <a:srgbClr val="2902E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Nadzór Inwestorski:    </a:t>
            </a:r>
            <a:r>
              <a:rPr lang="pl-PL" sz="1600" b="1" dirty="0" smtClean="0">
                <a:solidFill>
                  <a:srgbClr val="2902EF"/>
                </a:solidFill>
                <a:latin typeface="Montserrat ExtraBold" panose="020B0604020202020204" charset="-18"/>
              </a:rPr>
              <a:t>Projektowanie </a:t>
            </a:r>
            <a:r>
              <a:rPr lang="pl-PL" sz="1600" b="1" dirty="0">
                <a:solidFill>
                  <a:srgbClr val="2902EF"/>
                </a:solidFill>
                <a:latin typeface="Montserrat ExtraBold" panose="020B0604020202020204" charset="-18"/>
              </a:rPr>
              <a:t>Nadzór i Pomiary </a:t>
            </a:r>
            <a:r>
              <a:rPr lang="pl-PL" sz="1600" b="1" dirty="0" smtClean="0">
                <a:solidFill>
                  <a:srgbClr val="2902EF"/>
                </a:solidFill>
                <a:latin typeface="Montserrat ExtraBold" panose="020B0604020202020204" charset="-18"/>
              </a:rPr>
              <a:t>		                         Elektryczne Leon </a:t>
            </a:r>
            <a:r>
              <a:rPr lang="pl-PL" sz="1600" b="1" dirty="0" err="1" smtClean="0">
                <a:solidFill>
                  <a:srgbClr val="2902EF"/>
                </a:solidFill>
                <a:latin typeface="Montserrat ExtraBold" panose="020B0604020202020204" charset="-18"/>
              </a:rPr>
              <a:t>Zuń</a:t>
            </a:r>
            <a:endParaRPr lang="pl-PL" dirty="0" smtClean="0">
              <a:solidFill>
                <a:srgbClr val="2902EF"/>
              </a:solidFill>
              <a:latin typeface="Montserrat ExtraBold" panose="020B0604020202020204" charset="-18"/>
            </a:endParaRPr>
          </a:p>
          <a:p>
            <a:r>
              <a:rPr lang="pl-PL" sz="16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Kwota umowy :            </a:t>
            </a:r>
            <a:r>
              <a:rPr lang="pl-PL" sz="1600" dirty="0" smtClean="0">
                <a:solidFill>
                  <a:srgbClr val="2902EF"/>
                </a:solidFill>
                <a:latin typeface="Montserrat ExtraBold" panose="020B0604020202020204" charset="-18"/>
              </a:rPr>
              <a:t>13 500 ,00 zł </a:t>
            </a:r>
            <a:endParaRPr lang="pl-PL" sz="1600" dirty="0">
              <a:solidFill>
                <a:srgbClr val="2902E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rgbClr val="2902E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sz="14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 smtClean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109-000-028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="" xmlns:a16="http://schemas.microsoft.com/office/drawing/2014/main" id="{0E30C9C5-7C63-CC68-9B43-7E0DAB16CF05}"/>
              </a:ext>
            </a:extLst>
          </p:cNvPr>
          <p:cNvSpPr txBox="1"/>
          <p:nvPr/>
        </p:nvSpPr>
        <p:spPr>
          <a:xfrm>
            <a:off x="247773" y="-235382"/>
            <a:ext cx="73563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 smtClean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400" dirty="0" smtClean="0">
                <a:solidFill>
                  <a:schemeClr val="accent1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 Zadanie : </a:t>
            </a:r>
            <a:r>
              <a:rPr lang="pl-PL" sz="2400" b="1" dirty="0">
                <a:latin typeface="Montserrat ExtraBold" panose="020B0604020202020204" charset="-18"/>
              </a:rPr>
              <a:t>Przebudowa drogi polegająca </a:t>
            </a:r>
            <a:r>
              <a:rPr lang="pl-PL" sz="2400" b="1" dirty="0" smtClean="0">
                <a:latin typeface="Montserrat ExtraBold" panose="020B0604020202020204" charset="-18"/>
              </a:rPr>
              <a:t>  na </a:t>
            </a:r>
            <a:r>
              <a:rPr lang="pl-PL" sz="2400" b="1" dirty="0">
                <a:latin typeface="Montserrat ExtraBold" panose="020B0604020202020204" charset="-18"/>
              </a:rPr>
              <a:t>budowie </a:t>
            </a:r>
            <a:r>
              <a:rPr lang="pl-PL" sz="2400" b="1" dirty="0" smtClean="0">
                <a:latin typeface="Montserrat ExtraBold" panose="020B0604020202020204" charset="-18"/>
              </a:rPr>
              <a:t>oświetlenia ulicznego                           w </a:t>
            </a:r>
            <a:r>
              <a:rPr lang="pl-PL" sz="2400" b="1" dirty="0">
                <a:latin typeface="Montserrat ExtraBold" panose="020B0604020202020204" charset="-18"/>
              </a:rPr>
              <a:t>miejscowości Goleniów, ul. </a:t>
            </a:r>
            <a:r>
              <a:rPr lang="pl-PL" sz="2400" b="1" dirty="0" err="1">
                <a:latin typeface="Montserrat ExtraBold" panose="020B0604020202020204" charset="-18"/>
              </a:rPr>
              <a:t>Mochalskiego</a:t>
            </a:r>
            <a:endParaRPr lang="pl-PL" sz="2400" b="1" dirty="0">
              <a:latin typeface="Montserrat ExtraBold" panose="020B0604020202020204" charset="-18"/>
            </a:endParaRPr>
          </a:p>
          <a:p>
            <a:endParaRPr lang="pl-PL" sz="1600" dirty="0" smtClean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ogłoszono:          19.09.2025 r.</a:t>
            </a:r>
          </a:p>
          <a:p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Termin składania ofert:               30.09.2025 r .    </a:t>
            </a:r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dirty="0">
              <a:solidFill>
                <a:srgbClr val="2902E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sz="14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 smtClean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t="4882" r="10133" b="22621"/>
          <a:stretch/>
        </p:blipFill>
        <p:spPr>
          <a:xfrm>
            <a:off x="-11676" y="2354038"/>
            <a:ext cx="8084757" cy="393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6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A07754-E519-D3ED-1216-590A4F4F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2D369E9-6460-A232-A641-CFCC4A8F9BCF}"/>
              </a:ext>
            </a:extLst>
          </p:cNvPr>
          <p:cNvSpPr/>
          <p:nvPr/>
        </p:nvSpPr>
        <p:spPr>
          <a:xfrm>
            <a:off x="-11676" y="1571461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A579F5-E06B-DB15-C5E7-7939B09A5AB7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970F7D2-F26E-44F4-07B8-23222C4235D7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1AD9DD-DAEC-7866-D84D-CFBF78674EDE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9B9298F-0835-1A72-F611-3DA8226AD411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2FBB199E-89E3-5C08-D452-F20FA22DB444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26F4690-2E1A-C268-1368-2CD6547A42C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C9B79D9-108B-0D24-CA12-344E52823495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3387738-148B-AEAC-6365-B1DD236A77C8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785E340-01EC-4896-0C1F-8B8406F14F76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71105F-C071-C387-89EA-F17E0D618B3B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96151DF-6185-D347-DD8B-85CA31CFC43A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31787-D5AE-69A2-28E6-3DD2C14B8F5A}"/>
              </a:ext>
            </a:extLst>
          </p:cNvPr>
          <p:cNvSpPr txBox="1"/>
          <p:nvPr/>
        </p:nvSpPr>
        <p:spPr>
          <a:xfrm>
            <a:off x="84961" y="1313475"/>
            <a:ext cx="75120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Wymiana nawierzchni                 i budowa chodników                  ulicy Szkolnej w Krępsku–</a:t>
            </a:r>
            <a:endParaRPr lang="pl-PL" sz="4000" i="0" dirty="0">
              <a:solidFill>
                <a:schemeClr val="accent1"/>
              </a:solidFill>
              <a:effectLst/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pPr algn="l"/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1DAAFCC-18E7-EC58-4D30-EFF93DD00C90}"/>
              </a:ext>
            </a:extLst>
          </p:cNvPr>
          <p:cNvSpPr txBox="1"/>
          <p:nvPr/>
        </p:nvSpPr>
        <p:spPr>
          <a:xfrm>
            <a:off x="142918" y="3894251"/>
            <a:ext cx="679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Zadanie będzie realizowane przez Powiat  Goleniowski.</a:t>
            </a:r>
          </a:p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Gmina Goleniów przekaże środki na realizację tego zadania</a:t>
            </a:r>
            <a:r>
              <a:rPr lang="pl-PL" b="1" dirty="0" smtClean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.</a:t>
            </a:r>
            <a:endParaRPr lang="pl-PL" b="1" dirty="0">
              <a:solidFill>
                <a:schemeClr val="accent1">
                  <a:lumMod val="85000"/>
                  <a:lumOff val="15000"/>
                </a:schemeClr>
              </a:solidFill>
              <a:latin typeface="CIDFont+F1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3E34B4C1-E5EA-946A-D1EF-0F258307D7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3B4E92D-3C66-A000-F2B6-849B3DB5EA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93F28F1-AD97-D290-25FD-F53CC932453C}"/>
              </a:ext>
            </a:extLst>
          </p:cNvPr>
          <p:cNvSpPr txBox="1"/>
          <p:nvPr/>
        </p:nvSpPr>
        <p:spPr>
          <a:xfrm>
            <a:off x="7348839" y="3837254"/>
            <a:ext cx="4196860" cy="167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80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</a:t>
            </a:r>
            <a:endParaRPr lang="en-US" sz="380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3E1A1289-9A4B-8CE7-816D-E60696D48336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AB8751D2-F573-479B-086A-6A62F583208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200 000,00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 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7096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242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132605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Aktualna kwota w budżecie(brutto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988 315 ,08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Poz.48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109-000-028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="" xmlns:a16="http://schemas.microsoft.com/office/drawing/2014/main" id="{0E30C9C5-7C63-CC68-9B43-7E0DAB16CF05}"/>
              </a:ext>
            </a:extLst>
          </p:cNvPr>
          <p:cNvSpPr txBox="1"/>
          <p:nvPr/>
        </p:nvSpPr>
        <p:spPr>
          <a:xfrm>
            <a:off x="247773" y="-268440"/>
            <a:ext cx="735634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 smtClean="0">
              <a:solidFill>
                <a:schemeClr val="accent1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1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 smtClean="0">
                <a:solidFill>
                  <a:srgbClr val="2902EF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Zadanie : Budowa oświetlenia przejść dla pieszych na terenie miasta Goleniów</a:t>
            </a:r>
          </a:p>
          <a:p>
            <a:endParaRPr lang="pl-PL" sz="2000" dirty="0">
              <a:solidFill>
                <a:schemeClr val="accent1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sz="1100" dirty="0">
              <a:solidFill>
                <a:schemeClr val="accent3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pPr lvl="1"/>
            <a:endParaRPr lang="pl-PL" sz="1100" dirty="0" smtClean="0">
              <a:latin typeface="Montserrat ExtraBold" panose="020B0604020202020204" charset="-18"/>
            </a:endParaRPr>
          </a:p>
          <a:p>
            <a:pPr lvl="1"/>
            <a:endParaRPr lang="pl-PL" sz="1100" dirty="0">
              <a:latin typeface="Montserrat ExtraBold" panose="020B0604020202020204" charset="-18"/>
            </a:endParaRPr>
          </a:p>
          <a:p>
            <a:pPr lvl="1"/>
            <a:r>
              <a:rPr lang="pl-PL" sz="1100" dirty="0" smtClean="0">
                <a:latin typeface="Montserrat ExtraBold" panose="020B0604020202020204" charset="-18"/>
              </a:rPr>
              <a:t>W ramach zadania zostaną wykonane </a:t>
            </a:r>
            <a:r>
              <a:rPr lang="pl-PL" sz="1100" dirty="0">
                <a:latin typeface="Montserrat ExtraBold" panose="020B0604020202020204" charset="-18"/>
              </a:rPr>
              <a:t>doświetlenia przejść dla pieszych w następujących lokalizacjach: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>
                <a:latin typeface="Montserrat ExtraBold" panose="020B0604020202020204" charset="-18"/>
              </a:rPr>
              <a:t>ul. Dworcowa (przy Starostwie Powiatowym</a:t>
            </a:r>
            <a:r>
              <a:rPr lang="pl-PL" sz="1100" dirty="0" smtClean="0">
                <a:latin typeface="Montserrat ExtraBold" panose="020B0604020202020204" charset="-18"/>
              </a:rPr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ul</a:t>
            </a:r>
            <a:r>
              <a:rPr lang="pl-PL" sz="1100" dirty="0">
                <a:latin typeface="Montserrat ExtraBold" panose="020B0604020202020204" charset="-18"/>
              </a:rPr>
              <a:t>. Słowackiego przy skrzyżowaniu z  ul. Jana Pawła II oraz ul. Mikołajczyka przy skrzyżowaniu z  ul. </a:t>
            </a:r>
            <a:r>
              <a:rPr lang="pl-PL" sz="1100" dirty="0" smtClean="0">
                <a:latin typeface="Montserrat ExtraBold" panose="020B0604020202020204" charset="-18"/>
              </a:rPr>
              <a:t>Słowackiego;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ul</a:t>
            </a:r>
            <a:r>
              <a:rPr lang="pl-PL" sz="1100" dirty="0">
                <a:latin typeface="Montserrat ExtraBold" panose="020B0604020202020204" charset="-18"/>
              </a:rPr>
              <a:t>. Przestrzenna (skrzyżowanie z  ul. Matejki</a:t>
            </a:r>
            <a:r>
              <a:rPr lang="pl-PL" sz="1100" dirty="0" smtClean="0">
                <a:latin typeface="Montserrat ExtraBold" panose="020B0604020202020204" charset="-18"/>
              </a:rPr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skrzyżowanie </a:t>
            </a:r>
            <a:r>
              <a:rPr lang="pl-PL" sz="1100" dirty="0">
                <a:latin typeface="Montserrat ExtraBold" panose="020B0604020202020204" charset="-18"/>
              </a:rPr>
              <a:t>ul. Wolińskiej z ul. </a:t>
            </a:r>
            <a:r>
              <a:rPr lang="pl-PL" sz="1100" dirty="0" smtClean="0">
                <a:latin typeface="Montserrat ExtraBold" panose="020B0604020202020204" charset="-18"/>
              </a:rPr>
              <a:t>Graniczną;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ul</a:t>
            </a:r>
            <a:r>
              <a:rPr lang="pl-PL" sz="1100" dirty="0">
                <a:latin typeface="Montserrat ExtraBold" panose="020B0604020202020204" charset="-18"/>
              </a:rPr>
              <a:t>. Kasprowicza  (przy budynku 2a – sklep Delikatesy oraz skrzyżowanie ul. Kasprowicza z  ul. Kochanowskiego);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>
                <a:latin typeface="Montserrat ExtraBold" panose="020B0604020202020204" charset="-18"/>
              </a:rPr>
              <a:t>ul. Sportowa przy bloku nr 3 (2 przejścia);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>
                <a:latin typeface="Montserrat ExtraBold" panose="020B0604020202020204" charset="-18"/>
              </a:rPr>
              <a:t>ul. Anny Jagiellonki przy skrzyżowaniu z  ul. Wolińską, ul. Wolińska przy skrzyżowaniu z  ul. Mikołajczyka (od strony </a:t>
            </a:r>
            <a:r>
              <a:rPr lang="pl-PL" sz="1100" dirty="0" err="1">
                <a:latin typeface="Montserrat ExtraBold" panose="020B0604020202020204" charset="-18"/>
              </a:rPr>
              <a:t>Kauflandu</a:t>
            </a:r>
            <a:r>
              <a:rPr lang="pl-PL" sz="1100" dirty="0">
                <a:latin typeface="Montserrat ExtraBold" panose="020B0604020202020204" charset="-18"/>
              </a:rPr>
              <a:t>) oraz ul. Wolińska przy skrzyżowaniu z  ul. Anny Jagiellonki (od strony </a:t>
            </a:r>
            <a:r>
              <a:rPr lang="pl-PL" sz="1100" dirty="0" err="1">
                <a:latin typeface="Montserrat ExtraBold" panose="020B0604020202020204" charset="-18"/>
              </a:rPr>
              <a:t>Kauflandu</a:t>
            </a:r>
            <a:r>
              <a:rPr lang="pl-PL" sz="1100" dirty="0" smtClean="0">
                <a:latin typeface="Montserrat ExtraBold" panose="020B0604020202020204" charset="-18"/>
              </a:rPr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ul</a:t>
            </a:r>
            <a:r>
              <a:rPr lang="pl-PL" sz="1100" dirty="0">
                <a:latin typeface="Montserrat ExtraBold" panose="020B0604020202020204" charset="-18"/>
              </a:rPr>
              <a:t>. Wojska Polskiego (przy restauracji Willa Park); </a:t>
            </a:r>
            <a:endParaRPr lang="pl-PL" sz="1100" dirty="0" smtClean="0">
              <a:latin typeface="Montserrat ExtraBold" panose="020B0604020202020204" charset="-1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ul</a:t>
            </a:r>
            <a:r>
              <a:rPr lang="pl-PL" sz="1100" dirty="0">
                <a:latin typeface="Montserrat ExtraBold" panose="020B0604020202020204" charset="-18"/>
              </a:rPr>
              <a:t>. M. Konopnickiej (przy ul. Wyspiańskiego – 2 przejścia</a:t>
            </a:r>
            <a:r>
              <a:rPr lang="pl-PL" sz="1100" dirty="0" smtClean="0">
                <a:latin typeface="Montserrat ExtraBold" panose="020B0604020202020204" charset="-18"/>
              </a:rPr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ul</a:t>
            </a:r>
            <a:r>
              <a:rPr lang="pl-PL" sz="1100" dirty="0">
                <a:latin typeface="Montserrat ExtraBold" panose="020B0604020202020204" charset="-18"/>
              </a:rPr>
              <a:t>. Armii Krajowej (przy sklepie ABC- ul. Armii Krajowej 5a i  5b</a:t>
            </a:r>
            <a:r>
              <a:rPr lang="pl-PL" sz="1100" dirty="0" smtClean="0">
                <a:latin typeface="Montserrat ExtraBold" panose="020B0604020202020204" charset="-18"/>
              </a:rPr>
              <a:t>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ul</a:t>
            </a:r>
            <a:r>
              <a:rPr lang="pl-PL" sz="1100" dirty="0">
                <a:latin typeface="Montserrat ExtraBold" panose="020B0604020202020204" charset="-18"/>
              </a:rPr>
              <a:t>. Armii Krajowej całe skrzyżowanie z  sygnalizacją świetlną – 4 przejścia</a:t>
            </a:r>
            <a:r>
              <a:rPr lang="pl-PL" sz="1100" dirty="0" smtClean="0">
                <a:latin typeface="Montserrat ExtraBold" panose="020B0604020202020204" charset="-18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100" dirty="0" smtClean="0">
                <a:latin typeface="Montserrat ExtraBold" panose="020B0604020202020204" charset="-18"/>
              </a:rPr>
              <a:t> </a:t>
            </a:r>
            <a:r>
              <a:rPr lang="pl-PL" sz="1100" dirty="0">
                <a:latin typeface="Montserrat ExtraBold" panose="020B0604020202020204" charset="-18"/>
              </a:rPr>
              <a:t>ul. Szarych Szeregów (przy zespole boisk, skrzyżowanie z  ul. Szkolną</a:t>
            </a:r>
            <a:r>
              <a:rPr lang="pl-PL" sz="1100" dirty="0" smtClean="0">
                <a:latin typeface="Montserrat ExtraBold" panose="020B0604020202020204" charset="-18"/>
              </a:rPr>
              <a:t>)</a:t>
            </a:r>
            <a:endParaRPr lang="pl-PL" sz="1100" dirty="0">
              <a:latin typeface="Montserrat ExtraBold" panose="020B0604020202020204" charset="-18"/>
            </a:endParaRPr>
          </a:p>
          <a:p>
            <a:endParaRPr lang="pl-PL" sz="1100" dirty="0">
              <a:solidFill>
                <a:schemeClr val="accent3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142918" y="407178"/>
            <a:ext cx="86144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oświetlenia </a:t>
            </a:r>
          </a:p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ulicy Chrobrego                 i przyległych</a:t>
            </a:r>
          </a:p>
          <a:p>
            <a:r>
              <a:rPr lang="pl-PL" sz="20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60534" y="5064359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70 000,00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Poz.49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EEA613DD-53B2-7C0B-AD2F-E32D2E97B2D9}"/>
              </a:ext>
            </a:extLst>
          </p:cNvPr>
          <p:cNvSpPr txBox="1"/>
          <p:nvPr/>
        </p:nvSpPr>
        <p:spPr>
          <a:xfrm>
            <a:off x="165389" y="3738233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ogłoszenie postępowania to IV kwartał.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558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D6A94E-DF4C-439A-56E4-7785F2B3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DA8792-D790-9981-0CFF-1ABF1A498F30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12CE596-7EB9-DB04-3F6C-268691930EF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4E9CF23-57AC-C505-E4DD-9F4274590F9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AA19C8-873E-6BED-521A-6549C7E92C6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E3591CD-E4AC-F90B-EAA9-F7278C59A6F6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A174276-A412-264A-09A5-1AA49B4677CF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06A3426-528E-31DE-F40C-9ADDC235C053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53488B5-58DD-5B34-4744-DD804270CD26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EF554A91-A52B-5C0C-2E01-FB4DB65B4E1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9F3147B-8F22-E07C-3500-D373E3D97A6A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2AE2441-2338-1803-B2E0-D51130924CBD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27E6747E-A918-C1A8-FF24-4D9A0125C733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B3DE2A0-5CCA-F844-55BE-027B5A8F92B2}"/>
              </a:ext>
            </a:extLst>
          </p:cNvPr>
          <p:cNvSpPr txBox="1"/>
          <p:nvPr/>
        </p:nvSpPr>
        <p:spPr>
          <a:xfrm>
            <a:off x="183064" y="524017"/>
            <a:ext cx="86144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II etap wykonania </a:t>
            </a:r>
          </a:p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oświetlenia boiska </a:t>
            </a:r>
          </a:p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piłkarskiego w Kliniskach Wielkich</a:t>
            </a:r>
          </a:p>
          <a:p>
            <a:r>
              <a:rPr lang="pl-PL" sz="32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183064" y="3485245"/>
            <a:ext cx="6307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Decyzją Rady Miejskiej zwiększono środki na realizację  całego zadania o 250 000,00 zł. </a:t>
            </a:r>
            <a:endParaRPr lang="pl-PL" sz="1800" b="1" i="0" u="none" strike="noStrike" baseline="0" dirty="0">
              <a:solidFill>
                <a:schemeClr val="accent1">
                  <a:lumMod val="85000"/>
                  <a:lumOff val="15000"/>
                </a:schemeClr>
              </a:solidFill>
              <a:latin typeface="CIDFont+F1"/>
              <a:ea typeface="Open Sans" pitchFamily="2" charset="0"/>
              <a:cs typeface="Open Sans" pitchFamily="2" charset="0"/>
            </a:endParaRPr>
          </a:p>
          <a:p>
            <a:r>
              <a:rPr lang="pl-PL" b="1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Postępowanie ogłoszono zgodnie z harmonogramem tj.  18.09.2025 r. </a:t>
            </a:r>
          </a:p>
          <a:p>
            <a:r>
              <a:rPr lang="pl-PL" sz="1800" b="1" i="0" u="none" strike="noStrike" baseline="0" dirty="0">
                <a:solidFill>
                  <a:schemeClr val="accent1">
                    <a:lumMod val="85000"/>
                    <a:lumOff val="15000"/>
                  </a:schemeClr>
                </a:solidFill>
                <a:latin typeface="CIDFont+F1"/>
                <a:ea typeface="Open Sans" pitchFamily="2" charset="0"/>
                <a:cs typeface="Open Sans" pitchFamily="2" charset="0"/>
              </a:rPr>
              <a:t>Termin  składania ofert: 3.10.2025 r. </a:t>
            </a:r>
            <a:endParaRPr lang="pl-PL" sz="1800" b="1" i="0" u="none" strike="noStrike" baseline="0" dirty="0">
              <a:latin typeface="CIDFont+F1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5D318589-F3A5-8824-5BC4-804553B6BE7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09AAC75-8310-0AA1-013F-9986E4EC1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D3807C-6B57-DE72-7985-2A615259587A}"/>
              </a:ext>
            </a:extLst>
          </p:cNvPr>
          <p:cNvSpPr txBox="1"/>
          <p:nvPr/>
        </p:nvSpPr>
        <p:spPr>
          <a:xfrm>
            <a:off x="7348839" y="3837254"/>
            <a:ext cx="4196860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1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</a:t>
            </a:r>
            <a:endParaRPr lang="en-US" sz="31700" spc="-1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EFF97622-1AE3-11D3-7B73-7E7F0634AE90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903894D-8EA4-C90E-1DBD-829AD2A44F3B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A96F25A-36F5-088A-2346-DA8C7001A699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350 000,00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Poz.50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109-000-417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915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B50858C-D776-4BA4-3FAF-E06BD124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C629DB8-79A7-6F01-E9FD-01222EE87DE3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684FD3-CD2C-BBED-B39F-1C58336885AF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ACED52-7B38-D73F-74E1-24B30FA7240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043559-876E-C2B3-237A-BF4EBEF76CB1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EE5BE31-6E53-A48B-34E4-5176C66A742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CF27A01-C6D9-ABB6-BA72-3F6475E3A368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BC3CC59F-0D4A-A2EC-D9F3-C42263FAC01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619A15A-AFF1-3FE7-A4D2-7EB533CC3D6C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13102910-8833-BDAA-F50A-D754946B43D6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01CBD39-9F7E-D6F7-C802-C294245F0C0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D5FE6DC-53A9-6478-BDBC-7D51C6F2B410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D08795E-8438-124E-D085-67A93BC036CC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31DB5CB-046B-D581-3CFA-8A5DB1BA02CC}"/>
              </a:ext>
            </a:extLst>
          </p:cNvPr>
          <p:cNvSpPr txBox="1"/>
          <p:nvPr/>
        </p:nvSpPr>
        <p:spPr>
          <a:xfrm>
            <a:off x="123887" y="1940312"/>
            <a:ext cx="7356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Przebudowa ul. Pocztowej wraz z infrastrukturą techniczną</a:t>
            </a:r>
          </a:p>
          <a:p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19FE39B-3A09-1A57-35B4-DE7C01F2023F}"/>
              </a:ext>
            </a:extLst>
          </p:cNvPr>
          <p:cNvSpPr txBox="1"/>
          <p:nvPr/>
        </p:nvSpPr>
        <p:spPr>
          <a:xfrm>
            <a:off x="123887" y="5080823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96AC9435-028D-0C3B-36ED-7A22A5C690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D0685BAE-3E04-807B-2036-B0D34EBEDB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06E3D8-F7F8-78BD-4B50-5D0D273C77AC}"/>
              </a:ext>
            </a:extLst>
          </p:cNvPr>
          <p:cNvSpPr txBox="1"/>
          <p:nvPr/>
        </p:nvSpPr>
        <p:spPr>
          <a:xfrm>
            <a:off x="76041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III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40A9CDA-9238-628B-B909-0EBF651F36A7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F1E15438-5D25-4643-8111-89E6FEDAE72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209BE68-DFA1-F075-9EB6-1BAD1BE65A32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150 000,00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Poz.51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5199C0D2-D238-6A98-2D63-7C2625350789}"/>
              </a:ext>
            </a:extLst>
          </p:cNvPr>
          <p:cNvSpPr txBox="1"/>
          <p:nvPr/>
        </p:nvSpPr>
        <p:spPr>
          <a:xfrm>
            <a:off x="123887" y="4223820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ogłoszenie postępowania to IV kwartał.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B50858C-D776-4BA4-3FAF-E06BD124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C629DB8-79A7-6F01-E9FD-01222EE87DE3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684FD3-CD2C-BBED-B39F-1C58336885AF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ACED52-7B38-D73F-74E1-24B30FA7240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043559-876E-C2B3-237A-BF4EBEF76CB1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EE5BE31-6E53-A48B-34E4-5176C66A742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CF27A01-C6D9-ABB6-BA72-3F6475E3A368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BC3CC59F-0D4A-A2EC-D9F3-C42263FAC01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619A15A-AFF1-3FE7-A4D2-7EB533CC3D6C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13102910-8833-BDAA-F50A-D754946B43D6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01CBD39-9F7E-D6F7-C802-C294245F0C0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D5FE6DC-53A9-6478-BDBC-7D51C6F2B410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D08795E-8438-124E-D085-67A93BC036CC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31DB5CB-046B-D581-3CFA-8A5DB1BA02CC}"/>
              </a:ext>
            </a:extLst>
          </p:cNvPr>
          <p:cNvSpPr txBox="1"/>
          <p:nvPr/>
        </p:nvSpPr>
        <p:spPr>
          <a:xfrm>
            <a:off x="56481" y="487294"/>
            <a:ext cx="73563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Nakładka asfaltowa ulicy Spokojnej w Helenowie</a:t>
            </a:r>
          </a:p>
          <a:p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</a:p>
          <a:p>
            <a:endParaRPr lang="pl-PL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19FE39B-3A09-1A57-35B4-DE7C01F2023F}"/>
              </a:ext>
            </a:extLst>
          </p:cNvPr>
          <p:cNvSpPr txBox="1"/>
          <p:nvPr/>
        </p:nvSpPr>
        <p:spPr>
          <a:xfrm>
            <a:off x="141794" y="2897738"/>
            <a:ext cx="746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Montserrat ExtraBold" panose="00000900000000000000" pitchFamily="2" charset="-18"/>
              </a:rPr>
              <a:t>Dokumentacja projektowa w trakcie opracowywania </a:t>
            </a:r>
          </a:p>
          <a:p>
            <a:endParaRPr lang="pl-PL" sz="1600" b="1" dirty="0">
              <a:latin typeface="Montserrat ExtraBold" panose="00000900000000000000" pitchFamily="2" charset="-18"/>
            </a:endParaRPr>
          </a:p>
          <a:p>
            <a:r>
              <a:rPr lang="pl-PL" sz="1600" b="1" dirty="0">
                <a:latin typeface="Montserrat ExtraBold" panose="00000900000000000000" pitchFamily="2" charset="-18"/>
              </a:rPr>
              <a:t>Termin  wykonanie : 06 listopada 2025.</a:t>
            </a:r>
            <a:endParaRPr lang="en-US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96AC9435-028D-0C3B-36ED-7A22A5C690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D0685BAE-3E04-807B-2036-B0D34EBEDB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06E3D8-F7F8-78BD-4B50-5D0D273C77AC}"/>
              </a:ext>
            </a:extLst>
          </p:cNvPr>
          <p:cNvSpPr txBox="1"/>
          <p:nvPr/>
        </p:nvSpPr>
        <p:spPr>
          <a:xfrm>
            <a:off x="76041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III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40A9CDA-9238-628B-B909-0EBF651F36A7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F1E15438-5D25-4643-8111-89E6FEDAE72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209BE68-DFA1-F075-9EB6-1BAD1BE65A32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400 000,00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Poz.52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5" name="TextBox 26">
            <a:extLst>
              <a:ext uri="{FF2B5EF4-FFF2-40B4-BE49-F238E27FC236}">
                <a16:creationId xmlns="" xmlns:a16="http://schemas.microsoft.com/office/drawing/2014/main" id="{DD7DB9DB-24D5-FD57-B775-75C72DCA83B6}"/>
              </a:ext>
            </a:extLst>
          </p:cNvPr>
          <p:cNvSpPr txBox="1"/>
          <p:nvPr/>
        </p:nvSpPr>
        <p:spPr>
          <a:xfrm>
            <a:off x="146982" y="3821603"/>
            <a:ext cx="5790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Montserrat ExtraBold" panose="00000900000000000000" pitchFamily="2" charset="-18"/>
              </a:rPr>
              <a:t>Wartość dokumentacji projektowej : 52 890,00 zł  </a:t>
            </a:r>
            <a:endParaRPr lang="en-US" sz="16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="" xmlns:a16="http://schemas.microsoft.com/office/drawing/2014/main" id="{83BED4DF-B1BD-7F1F-5DC5-9E30868C6308}"/>
              </a:ext>
            </a:extLst>
          </p:cNvPr>
          <p:cNvSpPr txBox="1"/>
          <p:nvPr/>
        </p:nvSpPr>
        <p:spPr>
          <a:xfrm>
            <a:off x="146982" y="2315551"/>
            <a:ext cx="7042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atin typeface="Montserrat ExtraBold" panose="00000900000000000000" pitchFamily="2" charset="-18"/>
              </a:rPr>
              <a:t>Wykonawca  dokumentacji projektowej : Michał Dudka Zakład Usług Geodezyjno-Projektowych GEOMAPA</a:t>
            </a:r>
            <a:endParaRPr lang="en-US" sz="14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0976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B50858C-D776-4BA4-3FAF-E06BD124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C629DB8-79A7-6F01-E9FD-01222EE87DE3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684FD3-CD2C-BBED-B39F-1C58336885AF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ACED52-7B38-D73F-74E1-24B30FA7240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043559-876E-C2B3-237A-BF4EBEF76CB1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EE5BE31-6E53-A48B-34E4-5176C66A742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CF27A01-C6D9-ABB6-BA72-3F6475E3A368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BC3CC59F-0D4A-A2EC-D9F3-C42263FAC01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619A15A-AFF1-3FE7-A4D2-7EB533CC3D6C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13102910-8833-BDAA-F50A-D754946B43D6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01CBD39-9F7E-D6F7-C802-C294245F0C0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D5FE6DC-53A9-6478-BDBC-7D51C6F2B410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D08795E-8438-124E-D085-67A93BC036CC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31DB5CB-046B-D581-3CFA-8A5DB1BA02CC}"/>
              </a:ext>
            </a:extLst>
          </p:cNvPr>
          <p:cNvSpPr txBox="1"/>
          <p:nvPr/>
        </p:nvSpPr>
        <p:spPr>
          <a:xfrm>
            <a:off x="123887" y="1940312"/>
            <a:ext cx="73563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Nakładka asfaltowa ulicy Spokojnej w Helenowie</a:t>
            </a:r>
          </a:p>
          <a:p>
            <a:endParaRPr lang="pl-PL" sz="3600" i="0" dirty="0">
              <a:solidFill>
                <a:schemeClr val="accent1"/>
              </a:solidFill>
              <a:effectLst/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3200" i="0" dirty="0">
                <a:solidFill>
                  <a:srgbClr val="0066FF"/>
                </a:solidFill>
                <a:effectLst/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NADZORU</a:t>
            </a:r>
            <a:endParaRPr lang="en-US" sz="32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96AC9435-028D-0C3B-36ED-7A22A5C690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D0685BAE-3E04-807B-2036-B0D34EBEDB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06E3D8-F7F8-78BD-4B50-5D0D273C77AC}"/>
              </a:ext>
            </a:extLst>
          </p:cNvPr>
          <p:cNvSpPr txBox="1"/>
          <p:nvPr/>
        </p:nvSpPr>
        <p:spPr>
          <a:xfrm>
            <a:off x="76041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III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40A9CDA-9238-628B-B909-0EBF651F36A7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F1E15438-5D25-4643-8111-89E6FEDAE72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Poz.53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109-000-405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759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B50858C-D776-4BA4-3FAF-E06BD124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C629DB8-79A7-6F01-E9FD-01222EE87DE3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684FD3-CD2C-BBED-B39F-1C58336885AF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ACED52-7B38-D73F-74E1-24B30FA7240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043559-876E-C2B3-237A-BF4EBEF76CB1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EE5BE31-6E53-A48B-34E4-5176C66A742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CF27A01-C6D9-ABB6-BA72-3F6475E3A368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BC3CC59F-0D4A-A2EC-D9F3-C42263FAC01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619A15A-AFF1-3FE7-A4D2-7EB533CC3D6C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13102910-8833-BDAA-F50A-D754946B43D6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01CBD39-9F7E-D6F7-C802-C294245F0C0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D5FE6DC-53A9-6478-BDBC-7D51C6F2B410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D08795E-8438-124E-D085-67A93BC036CC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31DB5CB-046B-D581-3CFA-8A5DB1BA02CC}"/>
              </a:ext>
            </a:extLst>
          </p:cNvPr>
          <p:cNvSpPr txBox="1"/>
          <p:nvPr/>
        </p:nvSpPr>
        <p:spPr>
          <a:xfrm>
            <a:off x="285301" y="532105"/>
            <a:ext cx="73563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Dokumentacje i wykonanie oświetlenia ciągów komunikacyjnych w terenie wiejskim Gminy Goleniów</a:t>
            </a:r>
            <a:endParaRPr lang="pl-PL" sz="3600" i="0" dirty="0">
              <a:solidFill>
                <a:schemeClr val="accent1"/>
              </a:solidFill>
              <a:effectLst/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96AC9435-028D-0C3B-36ED-7A22A5C690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D0685BAE-3E04-807B-2036-B0D34EBEDB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06E3D8-F7F8-78BD-4B50-5D0D273C77AC}"/>
              </a:ext>
            </a:extLst>
          </p:cNvPr>
          <p:cNvSpPr txBox="1"/>
          <p:nvPr/>
        </p:nvSpPr>
        <p:spPr>
          <a:xfrm>
            <a:off x="76041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III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40A9CDA-9238-628B-B909-0EBF651F36A7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F1E15438-5D25-4643-8111-89E6FEDAE72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5209BE68-DFA1-F075-9EB6-1BAD1BE65A32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 smtClean="0">
                <a:solidFill>
                  <a:schemeClr val="bg1"/>
                </a:solidFill>
                <a:latin typeface="Montserrat ExtraBold" panose="00000900000000000000" pitchFamily="2" charset="-18"/>
              </a:rPr>
              <a:t>818 010,26 </a:t>
            </a:r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="" xmlns:a16="http://schemas.microsoft.com/office/drawing/2014/main" id="{7933D14F-EEAF-B522-E4F1-C628DA507805}"/>
              </a:ext>
            </a:extLst>
          </p:cNvPr>
          <p:cNvSpPr txBox="1"/>
          <p:nvPr/>
        </p:nvSpPr>
        <p:spPr>
          <a:xfrm>
            <a:off x="44702" y="5133665"/>
            <a:ext cx="630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CIDFont+F1"/>
              </a:rPr>
              <a:t>Aktualna kwota w budżecie(brutto</a:t>
            </a:r>
            <a:r>
              <a:rPr lang="pl-PL" sz="1800" b="1" i="0" u="none" strike="noStrike" baseline="0" dirty="0">
                <a:latin typeface="CIDFont+F1"/>
              </a:rPr>
              <a:t>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="" xmlns:a16="http://schemas.microsoft.com/office/drawing/2014/main" id="{C4FFC84C-3A12-B2CE-82AD-15E80767E15C}"/>
              </a:ext>
            </a:extLst>
          </p:cNvPr>
          <p:cNvSpPr txBox="1"/>
          <p:nvPr/>
        </p:nvSpPr>
        <p:spPr>
          <a:xfrm>
            <a:off x="139719" y="3496592"/>
            <a:ext cx="630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 smtClean="0">
                <a:latin typeface="Montserrat ExtraBold" panose="00000900000000000000" pitchFamily="2" charset="-18"/>
              </a:rPr>
              <a:t>Zwiększenie</a:t>
            </a:r>
            <a:r>
              <a:rPr lang="pl-PL" sz="1800" b="1" i="0" u="none" strike="noStrike" dirty="0" smtClean="0">
                <a:latin typeface="Montserrat ExtraBold" panose="00000900000000000000" pitchFamily="2" charset="-18"/>
              </a:rPr>
              <a:t> kwoty w </a:t>
            </a:r>
            <a:r>
              <a:rPr lang="pl-PL" b="1" dirty="0" smtClean="0">
                <a:latin typeface="Montserrat ExtraBold" panose="00000900000000000000" pitchFamily="2" charset="-18"/>
              </a:rPr>
              <a:t>budżecie o 318 010,26 zł</a:t>
            </a:r>
          </a:p>
          <a:p>
            <a:r>
              <a:rPr lang="pl-PL" b="1" dirty="0" smtClean="0">
                <a:latin typeface="Montserrat ExtraBold" panose="00000900000000000000" pitchFamily="2" charset="-18"/>
              </a:rPr>
              <a:t>Pierwotna kwota zaplanowana na to zadanie                w budżecie : 500 000,00 zł 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5301" y="2769463"/>
            <a:ext cx="5343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DOKUMENTACJA+ ROBOTA BUDOWLANA</a:t>
            </a:r>
            <a:endParaRPr lang="en-US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109-000-029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784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B50858C-D776-4BA4-3FAF-E06BD124F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C629DB8-79A7-6F01-E9FD-01222EE87DE3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684FD3-CD2C-BBED-B39F-1C58336885AF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ACED52-7B38-D73F-74E1-24B30FA72408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043559-876E-C2B3-237A-BF4EBEF76CB1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EE5BE31-6E53-A48B-34E4-5176C66A742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CF27A01-C6D9-ABB6-BA72-3F6475E3A368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BC3CC59F-0D4A-A2EC-D9F3-C42263FAC01D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A619A15A-AFF1-3FE7-A4D2-7EB533CC3D6C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13102910-8833-BDAA-F50A-D754946B43D6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D01CBD39-9F7E-D6F7-C802-C294245F0C0C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D5FE6DC-53A9-6478-BDBC-7D51C6F2B410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D08795E-8438-124E-D085-67A93BC036CC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96AC9435-028D-0C3B-36ED-7A22A5C69097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D0685BAE-3E04-807B-2036-B0D34EBEDB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06E3D8-F7F8-78BD-4B50-5D0D273C77AC}"/>
              </a:ext>
            </a:extLst>
          </p:cNvPr>
          <p:cNvSpPr txBox="1"/>
          <p:nvPr/>
        </p:nvSpPr>
        <p:spPr>
          <a:xfrm>
            <a:off x="76041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III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440A9CDA-9238-628B-B909-0EBF651F36A7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F1E15438-5D25-4643-8111-89E6FEDAE725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Poz.54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="" xmlns:a16="http://schemas.microsoft.com/office/drawing/2014/main" id="{0E30C9C5-7C63-CC68-9B43-7E0DAB16CF05}"/>
              </a:ext>
            </a:extLst>
          </p:cNvPr>
          <p:cNvSpPr txBox="1"/>
          <p:nvPr/>
        </p:nvSpPr>
        <p:spPr>
          <a:xfrm>
            <a:off x="247773" y="-268440"/>
            <a:ext cx="735634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000" dirty="0" smtClean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000" dirty="0" smtClean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Zadanie : </a:t>
            </a:r>
            <a:r>
              <a:rPr lang="pl-PL" sz="2000" dirty="0" smtClean="0">
                <a:solidFill>
                  <a:schemeClr val="accent1"/>
                </a:solidFill>
                <a:latin typeface="Montserrat ExtraBold" panose="020B0604020202020204" charset="-18"/>
                <a:ea typeface="Open Sans" pitchFamily="2" charset="0"/>
                <a:cs typeface="Open Sans" pitchFamily="2" charset="0"/>
              </a:rPr>
              <a:t>P</a:t>
            </a:r>
            <a:r>
              <a:rPr lang="pl-PL" sz="2000" dirty="0" smtClean="0">
                <a:latin typeface="Montserrat ExtraBold" panose="020B0604020202020204" charset="-18"/>
              </a:rPr>
              <a:t>rzebudowa </a:t>
            </a:r>
            <a:r>
              <a:rPr lang="pl-PL" sz="2000" dirty="0">
                <a:latin typeface="Montserrat ExtraBold" panose="020B0604020202020204" charset="-18"/>
              </a:rPr>
              <a:t>drogi polegająca na budowie oświetlenia </a:t>
            </a:r>
            <a:r>
              <a:rPr lang="pl-PL" sz="2000" dirty="0" smtClean="0">
                <a:latin typeface="Montserrat ExtraBold" panose="020B0604020202020204" charset="-18"/>
              </a:rPr>
              <a:t>ulicznego w </a:t>
            </a:r>
            <a:r>
              <a:rPr lang="pl-PL" sz="2000" dirty="0">
                <a:latin typeface="Montserrat ExtraBold" panose="020B0604020202020204" charset="-18"/>
              </a:rPr>
              <a:t>miejscowości Glewice</a:t>
            </a:r>
            <a:endParaRPr lang="pl-PL" sz="2000" dirty="0" smtClean="0">
              <a:solidFill>
                <a:schemeClr val="accent1"/>
              </a:solidFill>
              <a:latin typeface="Montserrat ExtraBold" panose="020B0604020202020204" charset="-18"/>
              <a:ea typeface="Open Sans" pitchFamily="2" charset="0"/>
              <a:cs typeface="Open Sans" pitchFamily="2" charset="0"/>
            </a:endParaRPr>
          </a:p>
          <a:p>
            <a:endParaRPr lang="pl-PL" sz="1600" dirty="0" smtClean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 smtClean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Postępowanie ogłoszono:          18.09.2025 r.</a:t>
            </a:r>
          </a:p>
          <a:p>
            <a:r>
              <a:rPr lang="pl-PL" sz="1600" dirty="0" smtClean="0">
                <a:solidFill>
                  <a:schemeClr val="accent3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Termin składania ofert do :        03.10.2025 r .    </a:t>
            </a:r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3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1200" dirty="0" smtClean="0">
                <a:latin typeface="Montserrat ExtraBold" panose="020B0604020202020204" charset="-18"/>
              </a:rPr>
              <a:t>Zakres robót: </a:t>
            </a:r>
          </a:p>
          <a:p>
            <a:endParaRPr lang="pl-PL" sz="1200" dirty="0">
              <a:latin typeface="Montserrat ExtraBold" panose="020B0604020202020204" charset="-18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latin typeface="Montserrat ExtraBold" panose="020B0604020202020204" charset="-18"/>
              </a:rPr>
              <a:t>Przebudowa </a:t>
            </a:r>
            <a:r>
              <a:rPr lang="pl-PL" sz="1200" dirty="0">
                <a:latin typeface="Montserrat ExtraBold" panose="020B0604020202020204" charset="-18"/>
              </a:rPr>
              <a:t>drogi polegająca na budowie oświetlenia ulicznego w obrębie Glewice na dz. geodezyjnej nr 243/5, 257/1. Inwestycja polega na budowie oświetlenia drogi w miejscowości Glewice wraz z niezbędnymi zmianami w sieci elektroenergetycznej:</a:t>
            </a:r>
          </a:p>
          <a:p>
            <a:endParaRPr lang="pl-PL" sz="1200" dirty="0" smtClean="0">
              <a:latin typeface="Montserrat ExtraBold" panose="020B0604020202020204" charset="-18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l-PL" sz="1200" dirty="0" smtClean="0">
                <a:latin typeface="Montserrat ExtraBold" panose="020B0604020202020204" charset="-18"/>
              </a:rPr>
              <a:t>Przebudowa </a:t>
            </a:r>
            <a:r>
              <a:rPr lang="pl-PL" sz="1200" dirty="0">
                <a:latin typeface="Montserrat ExtraBold" panose="020B0604020202020204" charset="-18"/>
              </a:rPr>
              <a:t>drogi polegająca na budowie oświetlenia ulicznego w obrębie Glewice na dz. geodezyjnej nr 243/5, 76/5, 76/2, 75/4, 75/2, 77/9, 77/7, 273/3. Inwestycja polega na budowie oświetlenia działek wskazanych w dokumentacji i dotyczy rozbudowy projektowanej sieci oświetleniowej o dodatkowy odcinek (posesje za ekranami). Projektowany nowy odcinek sieci oświetleniowej zasilony z lampy Sp4 (doświetlenie przejścia dla pieszych) </a:t>
            </a:r>
          </a:p>
          <a:p>
            <a:r>
              <a:rPr lang="pl-PL" sz="1200" dirty="0">
                <a:latin typeface="Montserrat ExtraBold" panose="020B0604020202020204" charset="-18"/>
              </a:rPr>
              <a:t> </a:t>
            </a:r>
          </a:p>
          <a:p>
            <a:endParaRPr lang="pl-PL" sz="1600" dirty="0" smtClean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1600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pl-PL" sz="2000" b="1" dirty="0">
              <a:solidFill>
                <a:schemeClr val="accent1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endParaRPr lang="en-US" sz="20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B62704-44A1-55BA-F9EA-10221CD2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62555F3-C0CB-A36E-7E07-5D17A2EAD98B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8D13D7-7C34-CA93-541A-C52866FF13F4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EB11BF-FC7F-7E14-422E-16A7FC6ACB33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1BB6B3A-413C-0E08-844E-0885D04DACA8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D9FC8FD-78D2-4BD9-C522-9863BEA6C500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81EB4E-DBDF-3FFB-8CD3-D2033B3B884D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AA8E15B-F1C4-12E1-20FD-6D5DA6A07F3B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D0060A1-501B-421E-F936-64BAAD5D0E77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211CC6C6-7204-94D2-5856-DA844459E42E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F0EAA5E-3A34-682D-D870-B2CA94FA61BE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3CD16E-A4D1-8328-F263-68AC3E77501E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0D79B34-6794-4FCB-3BBF-B8465AAF9C30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83E4B40-8AD9-FA62-3973-12A100227D99}"/>
              </a:ext>
            </a:extLst>
          </p:cNvPr>
          <p:cNvSpPr txBox="1"/>
          <p:nvPr/>
        </p:nvSpPr>
        <p:spPr>
          <a:xfrm>
            <a:off x="94337" y="475792"/>
            <a:ext cx="71936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                          ul. Jaworowej                           w Goleniowie- etap 1 </a:t>
            </a:r>
            <a:endParaRPr lang="pl-PL" sz="4400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800" b="1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ROBOTA BUDOWLANA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D8172B-FC31-E1A5-93D1-1930F99CEBD5}"/>
              </a:ext>
            </a:extLst>
          </p:cNvPr>
          <p:cNvSpPr txBox="1"/>
          <p:nvPr/>
        </p:nvSpPr>
        <p:spPr>
          <a:xfrm>
            <a:off x="91871" y="5097193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0CF69DED-C035-37E7-8DE0-03F054C77A15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27341493-FCAA-0F9B-F25A-03CD13EBAD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5DC6F6-20D6-1291-6559-EB4BCC4D106E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0ACFACB1-58DC-40AB-7B3A-6ADA935586AA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BAD498EF-BE45-50FE-059B-6B297D849544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804AB961-72B9-2FF1-8100-F956FC766BD3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910 000,00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455A1D0D-7A1D-E62F-B439-58B3D8546401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BDED6DB5-5AE7-4029-7EF0-DBEFF0FC3345}"/>
              </a:ext>
            </a:extLst>
          </p:cNvPr>
          <p:cNvSpPr txBox="1"/>
          <p:nvPr/>
        </p:nvSpPr>
        <p:spPr>
          <a:xfrm>
            <a:off x="142918" y="3119297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109-000-120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246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D3C018D-CDC4-A210-326F-93C09EEEF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5781327-29B0-9AC4-08BC-354A07A40483}"/>
              </a:ext>
            </a:extLst>
          </p:cNvPr>
          <p:cNvSpPr/>
          <p:nvPr/>
        </p:nvSpPr>
        <p:spPr>
          <a:xfrm>
            <a:off x="0" y="1617032"/>
            <a:ext cx="7881260" cy="52409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E214173-753C-3C48-958B-A8EFF806AE0C}"/>
              </a:ext>
            </a:extLst>
          </p:cNvPr>
          <p:cNvSpPr/>
          <p:nvPr/>
        </p:nvSpPr>
        <p:spPr>
          <a:xfrm>
            <a:off x="7881260" y="3776543"/>
            <a:ext cx="4310741" cy="308145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14D2778-CDB4-18CD-4338-4FE185DA8031}"/>
              </a:ext>
            </a:extLst>
          </p:cNvPr>
          <p:cNvSpPr/>
          <p:nvPr/>
        </p:nvSpPr>
        <p:spPr>
          <a:xfrm flipH="1">
            <a:off x="0" y="1113314"/>
            <a:ext cx="952500" cy="59275"/>
          </a:xfrm>
          <a:prstGeom prst="rect">
            <a:avLst/>
          </a:prstGeom>
          <a:solidFill>
            <a:srgbClr val="0316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6EA2759-C110-1A7A-8BB6-F49DCD79B63D}"/>
              </a:ext>
            </a:extLst>
          </p:cNvPr>
          <p:cNvGrpSpPr/>
          <p:nvPr/>
        </p:nvGrpSpPr>
        <p:grpSpPr>
          <a:xfrm rot="5400000">
            <a:off x="11250503" y="594198"/>
            <a:ext cx="587632" cy="350821"/>
            <a:chOff x="6350000" y="628650"/>
            <a:chExt cx="587632" cy="350821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20359F8-3AE1-9071-26FB-C84E5068C8A4}"/>
                </a:ext>
              </a:extLst>
            </p:cNvPr>
            <p:cNvSpPr/>
            <p:nvPr/>
          </p:nvSpPr>
          <p:spPr>
            <a:xfrm>
              <a:off x="6350000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C340B7F-62D6-72AA-301F-6038DF6A3465}"/>
                </a:ext>
              </a:extLst>
            </p:cNvPr>
            <p:cNvSpPr/>
            <p:nvPr/>
          </p:nvSpPr>
          <p:spPr>
            <a:xfrm>
              <a:off x="6569074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61E3588-9004-0FD5-FF37-72F29742AFE4}"/>
                </a:ext>
              </a:extLst>
            </p:cNvPr>
            <p:cNvSpPr/>
            <p:nvPr/>
          </p:nvSpPr>
          <p:spPr>
            <a:xfrm>
              <a:off x="6788148" y="628650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F1F3678-785F-EA89-9FB5-B183FD5B4C1E}"/>
                </a:ext>
              </a:extLst>
            </p:cNvPr>
            <p:cNvSpPr/>
            <p:nvPr/>
          </p:nvSpPr>
          <p:spPr>
            <a:xfrm>
              <a:off x="6350000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84CB758-DB36-0ACE-BA30-6E1821ED45C4}"/>
                </a:ext>
              </a:extLst>
            </p:cNvPr>
            <p:cNvSpPr/>
            <p:nvPr/>
          </p:nvSpPr>
          <p:spPr>
            <a:xfrm>
              <a:off x="6569074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1D5526D-B9A3-7028-6AB4-CCAEAD51E9DB}"/>
                </a:ext>
              </a:extLst>
            </p:cNvPr>
            <p:cNvSpPr/>
            <p:nvPr/>
          </p:nvSpPr>
          <p:spPr>
            <a:xfrm>
              <a:off x="6788148" y="835818"/>
              <a:ext cx="149484" cy="1436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97751F5-8278-AB0E-B41E-DE64030DD5EF}"/>
              </a:ext>
            </a:extLst>
          </p:cNvPr>
          <p:cNvSpPr txBox="1"/>
          <p:nvPr/>
        </p:nvSpPr>
        <p:spPr>
          <a:xfrm rot="5400000">
            <a:off x="10538305" y="2559177"/>
            <a:ext cx="2012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Inwestycje gminne</a:t>
            </a:r>
            <a:endParaRPr lang="en-US" sz="900" spc="3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DC8A510-F9EA-DC87-D0B2-CB42B7CDA9E4}"/>
              </a:ext>
            </a:extLst>
          </p:cNvPr>
          <p:cNvCxnSpPr>
            <a:cxnSpLocks/>
          </p:cNvCxnSpPr>
          <p:nvPr/>
        </p:nvCxnSpPr>
        <p:spPr>
          <a:xfrm>
            <a:off x="11544319" y="1189940"/>
            <a:ext cx="0" cy="37623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357FB53-9FCD-B75F-5068-D5186EFCC85A}"/>
              </a:ext>
            </a:extLst>
          </p:cNvPr>
          <p:cNvSpPr txBox="1"/>
          <p:nvPr/>
        </p:nvSpPr>
        <p:spPr>
          <a:xfrm>
            <a:off x="94337" y="475792"/>
            <a:ext cx="719361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Budowa                           ul. Jaworowej                           w Goleniowie- etap 1 </a:t>
            </a:r>
            <a:endParaRPr lang="pl-PL" sz="4400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PEŁNIENIE FUNKCJI INSPEKTORA </a:t>
            </a:r>
          </a:p>
          <a:p>
            <a:r>
              <a:rPr lang="pl-PL" sz="2800" dirty="0">
                <a:solidFill>
                  <a:srgbClr val="0066FF"/>
                </a:solidFill>
                <a:latin typeface="Montserrat ExtraBold" panose="00000900000000000000" pitchFamily="2" charset="-18"/>
                <a:ea typeface="Open Sans" pitchFamily="2" charset="0"/>
                <a:cs typeface="Open Sans" pitchFamily="2" charset="0"/>
              </a:rPr>
              <a:t>NADZORU INWESTORSKIEGO</a:t>
            </a:r>
            <a:endParaRPr lang="en-US" sz="2800" b="1" dirty="0">
              <a:solidFill>
                <a:srgbClr val="0066FF"/>
              </a:solidFill>
              <a:latin typeface="Montserrat ExtraBold" panose="00000900000000000000" pitchFamily="2" charset="-18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BA13B31-BB66-D7FF-232F-E5CC89FA9B41}"/>
              </a:ext>
            </a:extLst>
          </p:cNvPr>
          <p:cNvSpPr txBox="1"/>
          <p:nvPr/>
        </p:nvSpPr>
        <p:spPr>
          <a:xfrm>
            <a:off x="-11676" y="5097193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Orientacyjna wartość zamówienia w złotych (brutto)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Half Frame 29">
            <a:extLst>
              <a:ext uri="{FF2B5EF4-FFF2-40B4-BE49-F238E27FC236}">
                <a16:creationId xmlns="" xmlns:a16="http://schemas.microsoft.com/office/drawing/2014/main" id="{D317F5DD-B211-C34C-A9CC-B62D4C37C20F}"/>
              </a:ext>
            </a:extLst>
          </p:cNvPr>
          <p:cNvSpPr/>
          <p:nvPr/>
        </p:nvSpPr>
        <p:spPr>
          <a:xfrm rot="10800000">
            <a:off x="11477893" y="6146005"/>
            <a:ext cx="249533" cy="249533"/>
          </a:xfrm>
          <a:prstGeom prst="halfFrame">
            <a:avLst>
              <a:gd name="adj1" fmla="val 10326"/>
              <a:gd name="adj2" fmla="val 114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Symbol zastępczy obrazu 10" descr="Obraz zawierający Symetria, czarne i białe, monochromatyzm, budynek&#10;&#10;Zawartość wygenerowana przez sztuczną inteligencję może być niepoprawna.">
            <a:extLst>
              <a:ext uri="{FF2B5EF4-FFF2-40B4-BE49-F238E27FC236}">
                <a16:creationId xmlns="" xmlns:a16="http://schemas.microsoft.com/office/drawing/2014/main" id="{555F1D8D-87BD-4D43-4A10-83A879B8A8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8" r="20928"/>
          <a:stretch/>
        </p:blipFill>
        <p:spPr>
          <a:xfrm>
            <a:off x="7604115" y="0"/>
            <a:ext cx="3557619" cy="6388095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61E3372-99D6-3274-E797-DFDEE0F6F2C6}"/>
              </a:ext>
            </a:extLst>
          </p:cNvPr>
          <p:cNvSpPr txBox="1"/>
          <p:nvPr/>
        </p:nvSpPr>
        <p:spPr>
          <a:xfrm>
            <a:off x="7324715" y="3837254"/>
            <a:ext cx="3557619" cy="14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31700" spc="-3500" dirty="0">
                <a:solidFill>
                  <a:schemeClr val="accent1"/>
                </a:solidFill>
                <a:latin typeface="Montserrat Medium" pitchFamily="2" charset="0"/>
                <a:ea typeface="Open Sans Medium" pitchFamily="2" charset="0"/>
                <a:cs typeface="Open Sans Medium" pitchFamily="2" charset="0"/>
              </a:rPr>
              <a:t>IV</a:t>
            </a:r>
            <a:endParaRPr lang="en-US" sz="31700" spc="-3500" dirty="0">
              <a:solidFill>
                <a:schemeClr val="accent1"/>
              </a:solidFill>
              <a:latin typeface="Montserrat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="" xmlns:a16="http://schemas.microsoft.com/office/drawing/2014/main" id="{67AFB936-A5AE-861A-7EDD-FB5714B665DE}"/>
              </a:ext>
            </a:extLst>
          </p:cNvPr>
          <p:cNvSpPr txBox="1"/>
          <p:nvPr/>
        </p:nvSpPr>
        <p:spPr>
          <a:xfrm>
            <a:off x="7604115" y="4962573"/>
            <a:ext cx="3557619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4800" dirty="0">
                <a:solidFill>
                  <a:schemeClr val="accent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kwartał</a:t>
            </a:r>
            <a:endParaRPr lang="en-US" sz="4800" dirty="0">
              <a:solidFill>
                <a:schemeClr val="accent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9A39371C-33FF-8CE2-995F-B52D066E3CB9}"/>
              </a:ext>
            </a:extLst>
          </p:cNvPr>
          <p:cNvSpPr/>
          <p:nvPr/>
        </p:nvSpPr>
        <p:spPr>
          <a:xfrm flipH="1">
            <a:off x="-11676" y="5508802"/>
            <a:ext cx="6107676" cy="870671"/>
          </a:xfrm>
          <a:prstGeom prst="rect">
            <a:avLst/>
          </a:prstGeom>
          <a:solidFill>
            <a:srgbClr val="FF3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4642C62E-0FE7-FEB2-004B-BA0E5C081190}"/>
              </a:ext>
            </a:extLst>
          </p:cNvPr>
          <p:cNvSpPr txBox="1"/>
          <p:nvPr/>
        </p:nvSpPr>
        <p:spPr>
          <a:xfrm>
            <a:off x="142918" y="5626097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4000" b="0" i="0" u="none" strike="noStrike" baseline="0" dirty="0">
                <a:solidFill>
                  <a:schemeClr val="bg1"/>
                </a:solidFill>
                <a:latin typeface="Montserrat ExtraBold" panose="00000900000000000000" pitchFamily="2" charset="-18"/>
              </a:rPr>
              <a:t>40 000,00 zł</a:t>
            </a:r>
            <a:endParaRPr lang="pl-PL" sz="8800" dirty="0">
              <a:solidFill>
                <a:schemeClr val="bg1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="" xmlns:a16="http://schemas.microsoft.com/office/drawing/2014/main" id="{1417CD7E-7468-F500-06CA-4138B1FB4F23}"/>
              </a:ext>
            </a:extLst>
          </p:cNvPr>
          <p:cNvSpPr txBox="1"/>
          <p:nvPr/>
        </p:nvSpPr>
        <p:spPr>
          <a:xfrm>
            <a:off x="10582114" y="6281643"/>
            <a:ext cx="1311641" cy="530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pl-PL" sz="2000" dirty="0">
                <a:solidFill>
                  <a:schemeClr val="bg1"/>
                </a:solidFill>
                <a:latin typeface="Montserrat ExtraBold" panose="00000900000000000000" pitchFamily="2" charset="-18"/>
                <a:ea typeface="Open Sans Medium" pitchFamily="2" charset="0"/>
                <a:cs typeface="Open Sans Medium" pitchFamily="2" charset="0"/>
              </a:rPr>
              <a:t>Poz.59</a:t>
            </a:r>
            <a:endParaRPr lang="en-US" sz="2000" dirty="0">
              <a:solidFill>
                <a:schemeClr val="bg1"/>
              </a:solidFill>
              <a:latin typeface="Montserrat ExtraBold" panose="00000900000000000000" pitchFamily="2" charset="-18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E8970BA9-417B-B7D1-5294-98F5FDCC47EA}"/>
              </a:ext>
            </a:extLst>
          </p:cNvPr>
          <p:cNvSpPr txBox="1"/>
          <p:nvPr/>
        </p:nvSpPr>
        <p:spPr>
          <a:xfrm>
            <a:off x="146982" y="3281722"/>
            <a:ext cx="686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0" u="none" strike="noStrike" baseline="0" dirty="0">
                <a:latin typeface="CIDFont+F1"/>
              </a:rPr>
              <a:t>Planowane wszczęcie postępowania to IV kwartał tego roku.  </a:t>
            </a:r>
            <a:endParaRPr lang="en-US" sz="900" b="1" dirty="0">
              <a:solidFill>
                <a:schemeClr val="accent1">
                  <a:lumMod val="85000"/>
                  <a:lumOff val="15000"/>
                </a:schemeClr>
              </a:solidFill>
              <a:latin typeface="Montserrat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="" xmlns:a16="http://schemas.microsoft.com/office/drawing/2014/main" id="{8F14B49A-B19F-1873-FCAD-B00063620140}"/>
              </a:ext>
            </a:extLst>
          </p:cNvPr>
          <p:cNvSpPr txBox="1"/>
          <p:nvPr/>
        </p:nvSpPr>
        <p:spPr>
          <a:xfrm>
            <a:off x="8085222" y="92557"/>
            <a:ext cx="35745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Montserrat ExtraBold" panose="00000900000000000000" pitchFamily="2" charset="-18"/>
              </a:rPr>
              <a:t>Układ zadaniowy : 109-000-120</a:t>
            </a:r>
            <a:endParaRPr lang="pl-PL" sz="1600" dirty="0">
              <a:latin typeface="Montserrat ExtraBold" panose="000009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68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Custom 7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49DCAB"/>
      </a:accent2>
      <a:accent3>
        <a:srgbClr val="2902E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3638</TotalTime>
  <Words>5959</Words>
  <Application>Microsoft Office PowerPoint</Application>
  <PresentationFormat>Panoramiczny</PresentationFormat>
  <Paragraphs>1606</Paragraphs>
  <Slides>138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138</vt:i4>
      </vt:variant>
    </vt:vector>
  </HeadingPairs>
  <TitlesOfParts>
    <vt:vector size="152" baseType="lpstr">
      <vt:lpstr>Wingdings</vt:lpstr>
      <vt:lpstr>Open Sans</vt:lpstr>
      <vt:lpstr>Calibri</vt:lpstr>
      <vt:lpstr>CIDFont+F1</vt:lpstr>
      <vt:lpstr>Poppins</vt:lpstr>
      <vt:lpstr>Arial</vt:lpstr>
      <vt:lpstr>Times New Roman</vt:lpstr>
      <vt:lpstr>Montserrat Medium</vt:lpstr>
      <vt:lpstr>Montserrat</vt:lpstr>
      <vt:lpstr>Open Sans Medium</vt:lpstr>
      <vt:lpstr>Montserrat ExtraBold</vt:lpstr>
      <vt:lpstr>Photograph Signature</vt:lpstr>
      <vt:lpstr>Jost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Md Ridoy Islam</dc:creator>
  <cp:lastModifiedBy>Tomasz Trykacz</cp:lastModifiedBy>
  <cp:revision>138</cp:revision>
  <dcterms:created xsi:type="dcterms:W3CDTF">2024-11-27T03:35:33Z</dcterms:created>
  <dcterms:modified xsi:type="dcterms:W3CDTF">2025-09-24T06:40:43Z</dcterms:modified>
</cp:coreProperties>
</file>